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12" r:id="rId1"/>
  </p:sldMasterIdLst>
  <p:notesMasterIdLst>
    <p:notesMasterId r:id="rId33"/>
  </p:notesMasterIdLst>
  <p:sldIdLst>
    <p:sldId id="256" r:id="rId2"/>
    <p:sldId id="257" r:id="rId3"/>
    <p:sldId id="278" r:id="rId4"/>
    <p:sldId id="258" r:id="rId5"/>
    <p:sldId id="259" r:id="rId6"/>
    <p:sldId id="265" r:id="rId7"/>
    <p:sldId id="286" r:id="rId8"/>
    <p:sldId id="266" r:id="rId9"/>
    <p:sldId id="267" r:id="rId10"/>
    <p:sldId id="260" r:id="rId11"/>
    <p:sldId id="261" r:id="rId12"/>
    <p:sldId id="262" r:id="rId13"/>
    <p:sldId id="281" r:id="rId14"/>
    <p:sldId id="290" r:id="rId15"/>
    <p:sldId id="263" r:id="rId16"/>
    <p:sldId id="279" r:id="rId17"/>
    <p:sldId id="282" r:id="rId18"/>
    <p:sldId id="280" r:id="rId19"/>
    <p:sldId id="284" r:id="rId20"/>
    <p:sldId id="285" r:id="rId21"/>
    <p:sldId id="289" r:id="rId22"/>
    <p:sldId id="268" r:id="rId23"/>
    <p:sldId id="288" r:id="rId24"/>
    <p:sldId id="270" r:id="rId25"/>
    <p:sldId id="272" r:id="rId26"/>
    <p:sldId id="273" r:id="rId27"/>
    <p:sldId id="274" r:id="rId28"/>
    <p:sldId id="275" r:id="rId29"/>
    <p:sldId id="276" r:id="rId30"/>
    <p:sldId id="277" r:id="rId31"/>
    <p:sldId id="269"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72" autoAdjust="0"/>
    <p:restoredTop sz="94660"/>
  </p:normalViewPr>
  <p:slideViewPr>
    <p:cSldViewPr>
      <p:cViewPr>
        <p:scale>
          <a:sx n="118" d="100"/>
          <a:sy n="118" d="100"/>
        </p:scale>
        <p:origin x="-1434" y="-72"/>
      </p:cViewPr>
      <p:guideLst>
        <p:guide orient="horz" pos="2160"/>
        <p:guide pos="2880"/>
      </p:guideLst>
    </p:cSldViewPr>
  </p:slideViewPr>
  <p:notesTextViewPr>
    <p:cViewPr>
      <p:scale>
        <a:sx n="1" d="1"/>
        <a:sy n="1" d="1"/>
      </p:scale>
      <p:origin x="0" y="0"/>
    </p:cViewPr>
  </p:notesTextViewPr>
  <p:gridSpacing cx="38405" cy="384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B33E70-44ED-488C-AAE4-8EFC461F3BE4}" type="datetimeFigureOut">
              <a:rPr lang="en-US" smtClean="0"/>
              <a:pPr/>
              <a:t>6/14/2012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0D08B5-ACC8-416B-B232-E6A8A6B53765}" type="slidenum">
              <a:rPr lang="en-US" smtClean="0"/>
              <a:pPr/>
              <a:t>‹#›</a:t>
            </a:fld>
            <a:endParaRPr lang="en-US" dirty="0"/>
          </a:p>
        </p:txBody>
      </p:sp>
    </p:spTree>
    <p:extLst>
      <p:ext uri="{BB962C8B-B14F-4D97-AF65-F5344CB8AC3E}">
        <p14:creationId xmlns:p14="http://schemas.microsoft.com/office/powerpoint/2010/main" val="3163088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1</a:t>
            </a:fld>
            <a:endParaRPr lang="en-US" dirty="0"/>
          </a:p>
        </p:txBody>
      </p:sp>
    </p:spTree>
    <p:extLst>
      <p:ext uri="{BB962C8B-B14F-4D97-AF65-F5344CB8AC3E}">
        <p14:creationId xmlns:p14="http://schemas.microsoft.com/office/powerpoint/2010/main" val="2127798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10</a:t>
            </a:fld>
            <a:endParaRPr lang="en-US" dirty="0"/>
          </a:p>
        </p:txBody>
      </p:sp>
    </p:spTree>
    <p:extLst>
      <p:ext uri="{BB962C8B-B14F-4D97-AF65-F5344CB8AC3E}">
        <p14:creationId xmlns:p14="http://schemas.microsoft.com/office/powerpoint/2010/main" val="3133458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11</a:t>
            </a:fld>
            <a:endParaRPr lang="en-US" dirty="0"/>
          </a:p>
        </p:txBody>
      </p:sp>
    </p:spTree>
    <p:extLst>
      <p:ext uri="{BB962C8B-B14F-4D97-AF65-F5344CB8AC3E}">
        <p14:creationId xmlns:p14="http://schemas.microsoft.com/office/powerpoint/2010/main" val="2177153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12</a:t>
            </a:fld>
            <a:endParaRPr lang="en-US" dirty="0"/>
          </a:p>
        </p:txBody>
      </p:sp>
    </p:spTree>
    <p:extLst>
      <p:ext uri="{BB962C8B-B14F-4D97-AF65-F5344CB8AC3E}">
        <p14:creationId xmlns:p14="http://schemas.microsoft.com/office/powerpoint/2010/main" val="1836906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13</a:t>
            </a:fld>
            <a:endParaRPr lang="en-US" dirty="0"/>
          </a:p>
        </p:txBody>
      </p:sp>
    </p:spTree>
    <p:extLst>
      <p:ext uri="{BB962C8B-B14F-4D97-AF65-F5344CB8AC3E}">
        <p14:creationId xmlns:p14="http://schemas.microsoft.com/office/powerpoint/2010/main" val="3157848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14</a:t>
            </a:fld>
            <a:endParaRPr lang="en-US" dirty="0"/>
          </a:p>
        </p:txBody>
      </p:sp>
    </p:spTree>
    <p:extLst>
      <p:ext uri="{BB962C8B-B14F-4D97-AF65-F5344CB8AC3E}">
        <p14:creationId xmlns:p14="http://schemas.microsoft.com/office/powerpoint/2010/main" val="3470130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15</a:t>
            </a:fld>
            <a:endParaRPr lang="en-US" dirty="0"/>
          </a:p>
        </p:txBody>
      </p:sp>
    </p:spTree>
    <p:extLst>
      <p:ext uri="{BB962C8B-B14F-4D97-AF65-F5344CB8AC3E}">
        <p14:creationId xmlns:p14="http://schemas.microsoft.com/office/powerpoint/2010/main" val="2164266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16</a:t>
            </a:fld>
            <a:endParaRPr lang="en-US" dirty="0"/>
          </a:p>
        </p:txBody>
      </p:sp>
    </p:spTree>
    <p:extLst>
      <p:ext uri="{BB962C8B-B14F-4D97-AF65-F5344CB8AC3E}">
        <p14:creationId xmlns:p14="http://schemas.microsoft.com/office/powerpoint/2010/main" val="3157848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18</a:t>
            </a:fld>
            <a:endParaRPr lang="en-US" dirty="0"/>
          </a:p>
        </p:txBody>
      </p:sp>
    </p:spTree>
    <p:extLst>
      <p:ext uri="{BB962C8B-B14F-4D97-AF65-F5344CB8AC3E}">
        <p14:creationId xmlns:p14="http://schemas.microsoft.com/office/powerpoint/2010/main" val="3157848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19</a:t>
            </a:fld>
            <a:endParaRPr lang="en-US" dirty="0"/>
          </a:p>
        </p:txBody>
      </p:sp>
    </p:spTree>
    <p:extLst>
      <p:ext uri="{BB962C8B-B14F-4D97-AF65-F5344CB8AC3E}">
        <p14:creationId xmlns:p14="http://schemas.microsoft.com/office/powerpoint/2010/main" val="3157848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20</a:t>
            </a:fld>
            <a:endParaRPr lang="en-US" dirty="0"/>
          </a:p>
        </p:txBody>
      </p:sp>
    </p:spTree>
    <p:extLst>
      <p:ext uri="{BB962C8B-B14F-4D97-AF65-F5344CB8AC3E}">
        <p14:creationId xmlns:p14="http://schemas.microsoft.com/office/powerpoint/2010/main" val="3157848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2</a:t>
            </a:fld>
            <a:endParaRPr lang="en-US" dirty="0"/>
          </a:p>
        </p:txBody>
      </p:sp>
    </p:spTree>
    <p:extLst>
      <p:ext uri="{BB962C8B-B14F-4D97-AF65-F5344CB8AC3E}">
        <p14:creationId xmlns:p14="http://schemas.microsoft.com/office/powerpoint/2010/main" val="4141970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22</a:t>
            </a:fld>
            <a:endParaRPr lang="en-US" dirty="0"/>
          </a:p>
        </p:txBody>
      </p:sp>
    </p:spTree>
    <p:extLst>
      <p:ext uri="{BB962C8B-B14F-4D97-AF65-F5344CB8AC3E}">
        <p14:creationId xmlns:p14="http://schemas.microsoft.com/office/powerpoint/2010/main" val="3157848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23</a:t>
            </a:fld>
            <a:endParaRPr lang="en-US" dirty="0"/>
          </a:p>
        </p:txBody>
      </p:sp>
    </p:spTree>
    <p:extLst>
      <p:ext uri="{BB962C8B-B14F-4D97-AF65-F5344CB8AC3E}">
        <p14:creationId xmlns:p14="http://schemas.microsoft.com/office/powerpoint/2010/main" val="3157848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24</a:t>
            </a:fld>
            <a:endParaRPr lang="en-US" dirty="0"/>
          </a:p>
        </p:txBody>
      </p:sp>
    </p:spTree>
    <p:extLst>
      <p:ext uri="{BB962C8B-B14F-4D97-AF65-F5344CB8AC3E}">
        <p14:creationId xmlns:p14="http://schemas.microsoft.com/office/powerpoint/2010/main" val="863038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25</a:t>
            </a:fld>
            <a:endParaRPr lang="en-US" dirty="0"/>
          </a:p>
        </p:txBody>
      </p:sp>
    </p:spTree>
    <p:extLst>
      <p:ext uri="{BB962C8B-B14F-4D97-AF65-F5344CB8AC3E}">
        <p14:creationId xmlns:p14="http://schemas.microsoft.com/office/powerpoint/2010/main" val="3402685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26</a:t>
            </a:fld>
            <a:endParaRPr lang="en-US" dirty="0"/>
          </a:p>
        </p:txBody>
      </p:sp>
    </p:spTree>
    <p:extLst>
      <p:ext uri="{BB962C8B-B14F-4D97-AF65-F5344CB8AC3E}">
        <p14:creationId xmlns:p14="http://schemas.microsoft.com/office/powerpoint/2010/main" val="1335422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27</a:t>
            </a:fld>
            <a:endParaRPr lang="en-US" dirty="0"/>
          </a:p>
        </p:txBody>
      </p:sp>
    </p:spTree>
    <p:extLst>
      <p:ext uri="{BB962C8B-B14F-4D97-AF65-F5344CB8AC3E}">
        <p14:creationId xmlns:p14="http://schemas.microsoft.com/office/powerpoint/2010/main" val="539190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28</a:t>
            </a:fld>
            <a:endParaRPr lang="en-US" dirty="0"/>
          </a:p>
        </p:txBody>
      </p:sp>
    </p:spTree>
    <p:extLst>
      <p:ext uri="{BB962C8B-B14F-4D97-AF65-F5344CB8AC3E}">
        <p14:creationId xmlns:p14="http://schemas.microsoft.com/office/powerpoint/2010/main" val="1283791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29</a:t>
            </a:fld>
            <a:endParaRPr lang="en-US" dirty="0"/>
          </a:p>
        </p:txBody>
      </p:sp>
    </p:spTree>
    <p:extLst>
      <p:ext uri="{BB962C8B-B14F-4D97-AF65-F5344CB8AC3E}">
        <p14:creationId xmlns:p14="http://schemas.microsoft.com/office/powerpoint/2010/main" val="37801028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30</a:t>
            </a:fld>
            <a:endParaRPr lang="en-US" dirty="0"/>
          </a:p>
        </p:txBody>
      </p:sp>
    </p:spTree>
    <p:extLst>
      <p:ext uri="{BB962C8B-B14F-4D97-AF65-F5344CB8AC3E}">
        <p14:creationId xmlns:p14="http://schemas.microsoft.com/office/powerpoint/2010/main" val="1616060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31</a:t>
            </a:fld>
            <a:endParaRPr lang="en-US" dirty="0"/>
          </a:p>
        </p:txBody>
      </p:sp>
    </p:spTree>
    <p:extLst>
      <p:ext uri="{BB962C8B-B14F-4D97-AF65-F5344CB8AC3E}">
        <p14:creationId xmlns:p14="http://schemas.microsoft.com/office/powerpoint/2010/main" val="666289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3</a:t>
            </a:fld>
            <a:endParaRPr lang="en-US" dirty="0"/>
          </a:p>
        </p:txBody>
      </p:sp>
    </p:spTree>
    <p:extLst>
      <p:ext uri="{BB962C8B-B14F-4D97-AF65-F5344CB8AC3E}">
        <p14:creationId xmlns:p14="http://schemas.microsoft.com/office/powerpoint/2010/main" val="4156062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4</a:t>
            </a:fld>
            <a:endParaRPr lang="en-US" dirty="0"/>
          </a:p>
        </p:txBody>
      </p:sp>
    </p:spTree>
    <p:extLst>
      <p:ext uri="{BB962C8B-B14F-4D97-AF65-F5344CB8AC3E}">
        <p14:creationId xmlns:p14="http://schemas.microsoft.com/office/powerpoint/2010/main" val="4156062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5</a:t>
            </a:fld>
            <a:endParaRPr lang="en-US" dirty="0"/>
          </a:p>
        </p:txBody>
      </p:sp>
    </p:spTree>
    <p:extLst>
      <p:ext uri="{BB962C8B-B14F-4D97-AF65-F5344CB8AC3E}">
        <p14:creationId xmlns:p14="http://schemas.microsoft.com/office/powerpoint/2010/main" val="1373838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6</a:t>
            </a:fld>
            <a:endParaRPr lang="en-US" dirty="0"/>
          </a:p>
        </p:txBody>
      </p:sp>
    </p:spTree>
    <p:extLst>
      <p:ext uri="{BB962C8B-B14F-4D97-AF65-F5344CB8AC3E}">
        <p14:creationId xmlns:p14="http://schemas.microsoft.com/office/powerpoint/2010/main" val="3470130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7</a:t>
            </a:fld>
            <a:endParaRPr lang="en-US" dirty="0"/>
          </a:p>
        </p:txBody>
      </p:sp>
    </p:spTree>
    <p:extLst>
      <p:ext uri="{BB962C8B-B14F-4D97-AF65-F5344CB8AC3E}">
        <p14:creationId xmlns:p14="http://schemas.microsoft.com/office/powerpoint/2010/main" val="3470130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8</a:t>
            </a:fld>
            <a:endParaRPr lang="en-US" dirty="0"/>
          </a:p>
        </p:txBody>
      </p:sp>
    </p:spTree>
    <p:extLst>
      <p:ext uri="{BB962C8B-B14F-4D97-AF65-F5344CB8AC3E}">
        <p14:creationId xmlns:p14="http://schemas.microsoft.com/office/powerpoint/2010/main" val="541440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0D08B5-ACC8-416B-B232-E6A8A6B53765}" type="slidenum">
              <a:rPr lang="en-US" smtClean="0"/>
              <a:pPr/>
              <a:t>9</a:t>
            </a:fld>
            <a:endParaRPr lang="en-US" dirty="0"/>
          </a:p>
        </p:txBody>
      </p:sp>
    </p:spTree>
    <p:extLst>
      <p:ext uri="{BB962C8B-B14F-4D97-AF65-F5344CB8AC3E}">
        <p14:creationId xmlns:p14="http://schemas.microsoft.com/office/powerpoint/2010/main" val="2994812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F9201FD-8FDA-4ABF-948C-B77617C9FEBD}" type="datetime1">
              <a:rPr lang="en-US" smtClean="0"/>
              <a:pPr/>
              <a:t>6/14/2012</a:t>
            </a:fld>
            <a:endParaRPr lang="en-US" dirty="0"/>
          </a:p>
        </p:txBody>
      </p:sp>
      <p:sp>
        <p:nvSpPr>
          <p:cNvPr id="5" name="Footer Placeholder 4"/>
          <p:cNvSpPr>
            <a:spLocks noGrp="1"/>
          </p:cNvSpPr>
          <p:nvPr>
            <p:ph type="ftr" sz="quarter" idx="11"/>
          </p:nvPr>
        </p:nvSpPr>
        <p:spPr/>
        <p:txBody>
          <a:bodyPr/>
          <a:lstStyle/>
          <a:p>
            <a:r>
              <a:rPr lang="en-US" dirty="0" smtClean="0"/>
              <a:t>UCLA Masters of Engineering - Spring 2012</a:t>
            </a:r>
            <a:endParaRPr lang="en-US" dirty="0"/>
          </a:p>
        </p:txBody>
      </p:sp>
      <p:sp>
        <p:nvSpPr>
          <p:cNvPr id="6" name="Slide Number Placeholder 5"/>
          <p:cNvSpPr>
            <a:spLocks noGrp="1"/>
          </p:cNvSpPr>
          <p:nvPr>
            <p:ph type="sldNum" sz="quarter" idx="12"/>
          </p:nvPr>
        </p:nvSpPr>
        <p:spPr/>
        <p:txBody>
          <a:bodyPr/>
          <a:lstStyle/>
          <a:p>
            <a:fld id="{2BD37387-5FFE-4BCC-A4DA-0B988E533874}" type="slidenum">
              <a:rPr lang="en-US" smtClean="0"/>
              <a:pPr/>
              <a:t>‹#›</a:t>
            </a:fld>
            <a:endParaRPr lang="en-US" dirty="0"/>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859382-7E7B-40F7-AE27-9C2E03FFE7D9}" type="datetime1">
              <a:rPr lang="en-US" smtClean="0"/>
              <a:pPr/>
              <a:t>6/14/2012</a:t>
            </a:fld>
            <a:endParaRPr lang="en-US" dirty="0"/>
          </a:p>
        </p:txBody>
      </p:sp>
      <p:sp>
        <p:nvSpPr>
          <p:cNvPr id="5" name="Footer Placeholder 4"/>
          <p:cNvSpPr>
            <a:spLocks noGrp="1"/>
          </p:cNvSpPr>
          <p:nvPr>
            <p:ph type="ftr" sz="quarter" idx="11"/>
          </p:nvPr>
        </p:nvSpPr>
        <p:spPr/>
        <p:txBody>
          <a:bodyPr/>
          <a:lstStyle/>
          <a:p>
            <a:r>
              <a:rPr lang="en-US" dirty="0" smtClean="0"/>
              <a:t>UCLA Masters of Engineering - Spring 2012</a:t>
            </a:r>
            <a:endParaRPr lang="en-US" dirty="0"/>
          </a:p>
        </p:txBody>
      </p:sp>
      <p:sp>
        <p:nvSpPr>
          <p:cNvPr id="6" name="Slide Number Placeholder 5"/>
          <p:cNvSpPr>
            <a:spLocks noGrp="1"/>
          </p:cNvSpPr>
          <p:nvPr>
            <p:ph type="sldNum" sz="quarter" idx="12"/>
          </p:nvPr>
        </p:nvSpPr>
        <p:spPr/>
        <p:txBody>
          <a:bodyPr/>
          <a:lstStyle/>
          <a:p>
            <a:fld id="{2BD37387-5FFE-4BCC-A4DA-0B988E533874}"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E9B6C8-7421-4B1C-8EE0-3CB9DB2C4C61}" type="datetime1">
              <a:rPr lang="en-US" smtClean="0"/>
              <a:pPr/>
              <a:t>6/14/2012</a:t>
            </a:fld>
            <a:endParaRPr lang="en-US" dirty="0"/>
          </a:p>
        </p:txBody>
      </p:sp>
      <p:sp>
        <p:nvSpPr>
          <p:cNvPr id="5" name="Footer Placeholder 4"/>
          <p:cNvSpPr>
            <a:spLocks noGrp="1"/>
          </p:cNvSpPr>
          <p:nvPr>
            <p:ph type="ftr" sz="quarter" idx="11"/>
          </p:nvPr>
        </p:nvSpPr>
        <p:spPr/>
        <p:txBody>
          <a:bodyPr/>
          <a:lstStyle/>
          <a:p>
            <a:r>
              <a:rPr lang="en-US" dirty="0" smtClean="0"/>
              <a:t>UCLA Masters of Engineering - Spring 2012</a:t>
            </a:r>
            <a:endParaRPr lang="en-US" dirty="0"/>
          </a:p>
        </p:txBody>
      </p:sp>
      <p:sp>
        <p:nvSpPr>
          <p:cNvPr id="6" name="Slide Number Placeholder 5"/>
          <p:cNvSpPr>
            <a:spLocks noGrp="1"/>
          </p:cNvSpPr>
          <p:nvPr>
            <p:ph type="sldNum" sz="quarter" idx="12"/>
          </p:nvPr>
        </p:nvSpPr>
        <p:spPr/>
        <p:txBody>
          <a:bodyPr/>
          <a:lstStyle/>
          <a:p>
            <a:fld id="{2BD37387-5FFE-4BCC-A4DA-0B988E533874}"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BE26DF-36DF-493F-BFA9-232ABFCE15DC}" type="datetime1">
              <a:rPr lang="en-US" smtClean="0"/>
              <a:pPr/>
              <a:t>6/14/2012</a:t>
            </a:fld>
            <a:endParaRPr lang="en-US" dirty="0"/>
          </a:p>
        </p:txBody>
      </p:sp>
      <p:sp>
        <p:nvSpPr>
          <p:cNvPr id="5" name="Footer Placeholder 4"/>
          <p:cNvSpPr>
            <a:spLocks noGrp="1"/>
          </p:cNvSpPr>
          <p:nvPr>
            <p:ph type="ftr" sz="quarter" idx="11"/>
          </p:nvPr>
        </p:nvSpPr>
        <p:spPr/>
        <p:txBody>
          <a:bodyPr/>
          <a:lstStyle/>
          <a:p>
            <a:r>
              <a:rPr lang="en-US" dirty="0" smtClean="0"/>
              <a:t>UCLA Masters of Engineering - Spring 2012</a:t>
            </a:r>
            <a:endParaRPr lang="en-US" dirty="0"/>
          </a:p>
        </p:txBody>
      </p:sp>
      <p:sp>
        <p:nvSpPr>
          <p:cNvPr id="6" name="Slide Number Placeholder 5"/>
          <p:cNvSpPr>
            <a:spLocks noGrp="1"/>
          </p:cNvSpPr>
          <p:nvPr>
            <p:ph type="sldNum" sz="quarter" idx="12"/>
          </p:nvPr>
        </p:nvSpPr>
        <p:spPr/>
        <p:txBody>
          <a:bodyPr/>
          <a:lstStyle/>
          <a:p>
            <a:fld id="{2BD37387-5FFE-4BCC-A4DA-0B988E533874}"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433055-3236-45D7-ADC8-A444A9D16482}" type="datetime1">
              <a:rPr lang="en-US" smtClean="0"/>
              <a:pPr/>
              <a:t>6/14/2012</a:t>
            </a:fld>
            <a:endParaRPr lang="en-US" dirty="0"/>
          </a:p>
        </p:txBody>
      </p:sp>
      <p:sp>
        <p:nvSpPr>
          <p:cNvPr id="5" name="Footer Placeholder 4"/>
          <p:cNvSpPr>
            <a:spLocks noGrp="1"/>
          </p:cNvSpPr>
          <p:nvPr>
            <p:ph type="ftr" sz="quarter" idx="11"/>
          </p:nvPr>
        </p:nvSpPr>
        <p:spPr/>
        <p:txBody>
          <a:bodyPr/>
          <a:lstStyle/>
          <a:p>
            <a:r>
              <a:rPr lang="en-US" dirty="0" smtClean="0"/>
              <a:t>UCLA Masters of Engineering - Spring 2012</a:t>
            </a:r>
            <a:endParaRPr lang="en-US" dirty="0"/>
          </a:p>
        </p:txBody>
      </p:sp>
      <p:sp>
        <p:nvSpPr>
          <p:cNvPr id="6" name="Slide Number Placeholder 5"/>
          <p:cNvSpPr>
            <a:spLocks noGrp="1"/>
          </p:cNvSpPr>
          <p:nvPr>
            <p:ph type="sldNum" sz="quarter" idx="12"/>
          </p:nvPr>
        </p:nvSpPr>
        <p:spPr/>
        <p:txBody>
          <a:bodyPr/>
          <a:lstStyle/>
          <a:p>
            <a:fld id="{2BD37387-5FFE-4BCC-A4DA-0B988E533874}" type="slidenum">
              <a:rPr lang="en-US" smtClean="0"/>
              <a:pPr/>
              <a:t>‹#›</a:t>
            </a:fld>
            <a:endParaRPr lang="en-US" dirty="0"/>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2F98355-D0DC-48AE-AA48-A42E6C59488C}" type="datetime1">
              <a:rPr lang="en-US" smtClean="0"/>
              <a:pPr/>
              <a:t>6/14/2012</a:t>
            </a:fld>
            <a:endParaRPr lang="en-US" dirty="0"/>
          </a:p>
        </p:txBody>
      </p:sp>
      <p:sp>
        <p:nvSpPr>
          <p:cNvPr id="6" name="Footer Placeholder 5"/>
          <p:cNvSpPr>
            <a:spLocks noGrp="1"/>
          </p:cNvSpPr>
          <p:nvPr>
            <p:ph type="ftr" sz="quarter" idx="11"/>
          </p:nvPr>
        </p:nvSpPr>
        <p:spPr/>
        <p:txBody>
          <a:bodyPr/>
          <a:lstStyle/>
          <a:p>
            <a:r>
              <a:rPr lang="en-US" dirty="0" smtClean="0"/>
              <a:t>UCLA Masters of Engineering - Spring 2012</a:t>
            </a:r>
            <a:endParaRPr lang="en-US" dirty="0"/>
          </a:p>
        </p:txBody>
      </p:sp>
      <p:sp>
        <p:nvSpPr>
          <p:cNvPr id="7" name="Slide Number Placeholder 6"/>
          <p:cNvSpPr>
            <a:spLocks noGrp="1"/>
          </p:cNvSpPr>
          <p:nvPr>
            <p:ph type="sldNum" sz="quarter" idx="12"/>
          </p:nvPr>
        </p:nvSpPr>
        <p:spPr/>
        <p:txBody>
          <a:bodyPr/>
          <a:lstStyle/>
          <a:p>
            <a:fld id="{2BD37387-5FFE-4BCC-A4DA-0B988E533874}"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C8C491-E6BF-4144-AACA-DE92FF1E964E}" type="datetime1">
              <a:rPr lang="en-US" smtClean="0"/>
              <a:pPr/>
              <a:t>6/14/2012</a:t>
            </a:fld>
            <a:endParaRPr lang="en-US" dirty="0"/>
          </a:p>
        </p:txBody>
      </p:sp>
      <p:sp>
        <p:nvSpPr>
          <p:cNvPr id="8" name="Footer Placeholder 7"/>
          <p:cNvSpPr>
            <a:spLocks noGrp="1"/>
          </p:cNvSpPr>
          <p:nvPr>
            <p:ph type="ftr" sz="quarter" idx="11"/>
          </p:nvPr>
        </p:nvSpPr>
        <p:spPr/>
        <p:txBody>
          <a:bodyPr/>
          <a:lstStyle/>
          <a:p>
            <a:r>
              <a:rPr lang="en-US" dirty="0" smtClean="0"/>
              <a:t>UCLA Masters of Engineering - Spring 2012</a:t>
            </a:r>
            <a:endParaRPr lang="en-US" dirty="0"/>
          </a:p>
        </p:txBody>
      </p:sp>
      <p:sp>
        <p:nvSpPr>
          <p:cNvPr id="9" name="Slide Number Placeholder 8"/>
          <p:cNvSpPr>
            <a:spLocks noGrp="1"/>
          </p:cNvSpPr>
          <p:nvPr>
            <p:ph type="sldNum" sz="quarter" idx="12"/>
          </p:nvPr>
        </p:nvSpPr>
        <p:spPr/>
        <p:txBody>
          <a:bodyPr/>
          <a:lstStyle/>
          <a:p>
            <a:fld id="{2BD37387-5FFE-4BCC-A4DA-0B988E533874}" type="slidenum">
              <a:rPr lang="en-US" smtClean="0"/>
              <a:pPr/>
              <a:t>‹#›</a:t>
            </a:fld>
            <a:endParaRPr lang="en-US" dirty="0"/>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845886D-EBC4-48BB-A66A-F57F93FBB96B}" type="datetime1">
              <a:rPr lang="en-US" smtClean="0"/>
              <a:pPr/>
              <a:t>6/14/2012</a:t>
            </a:fld>
            <a:endParaRPr lang="en-US" dirty="0"/>
          </a:p>
        </p:txBody>
      </p:sp>
      <p:sp>
        <p:nvSpPr>
          <p:cNvPr id="4" name="Footer Placeholder 3"/>
          <p:cNvSpPr>
            <a:spLocks noGrp="1"/>
          </p:cNvSpPr>
          <p:nvPr>
            <p:ph type="ftr" sz="quarter" idx="11"/>
          </p:nvPr>
        </p:nvSpPr>
        <p:spPr/>
        <p:txBody>
          <a:bodyPr/>
          <a:lstStyle/>
          <a:p>
            <a:r>
              <a:rPr lang="en-US" dirty="0" smtClean="0"/>
              <a:t>UCLA Masters of Engineering - Spring 2012</a:t>
            </a:r>
            <a:endParaRPr lang="en-US" dirty="0"/>
          </a:p>
        </p:txBody>
      </p:sp>
      <p:sp>
        <p:nvSpPr>
          <p:cNvPr id="5" name="Slide Number Placeholder 4"/>
          <p:cNvSpPr>
            <a:spLocks noGrp="1"/>
          </p:cNvSpPr>
          <p:nvPr>
            <p:ph type="sldNum" sz="quarter" idx="12"/>
          </p:nvPr>
        </p:nvSpPr>
        <p:spPr/>
        <p:txBody>
          <a:bodyPr/>
          <a:lstStyle/>
          <a:p>
            <a:fld id="{2BD37387-5FFE-4BCC-A4DA-0B988E53387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DC2392-DFAA-4AEB-948E-1E052EBF39C8}" type="datetime1">
              <a:rPr lang="en-US" smtClean="0"/>
              <a:pPr/>
              <a:t>6/14/2012</a:t>
            </a:fld>
            <a:endParaRPr lang="en-US" dirty="0"/>
          </a:p>
        </p:txBody>
      </p:sp>
      <p:sp>
        <p:nvSpPr>
          <p:cNvPr id="3" name="Footer Placeholder 2"/>
          <p:cNvSpPr>
            <a:spLocks noGrp="1"/>
          </p:cNvSpPr>
          <p:nvPr>
            <p:ph type="ftr" sz="quarter" idx="11"/>
          </p:nvPr>
        </p:nvSpPr>
        <p:spPr/>
        <p:txBody>
          <a:bodyPr/>
          <a:lstStyle/>
          <a:p>
            <a:r>
              <a:rPr lang="en-US" dirty="0" smtClean="0"/>
              <a:t>UCLA Masters of Engineering - Spring 2012</a:t>
            </a:r>
            <a:endParaRPr lang="en-US" dirty="0"/>
          </a:p>
        </p:txBody>
      </p:sp>
      <p:sp>
        <p:nvSpPr>
          <p:cNvPr id="4" name="Slide Number Placeholder 3"/>
          <p:cNvSpPr>
            <a:spLocks noGrp="1"/>
          </p:cNvSpPr>
          <p:nvPr>
            <p:ph type="sldNum" sz="quarter" idx="12"/>
          </p:nvPr>
        </p:nvSpPr>
        <p:spPr/>
        <p:txBody>
          <a:bodyPr/>
          <a:lstStyle/>
          <a:p>
            <a:fld id="{2BD37387-5FFE-4BCC-A4DA-0B988E53387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2B85C1-EED1-4C1B-A656-1163730122E5}" type="datetime1">
              <a:rPr lang="en-US" smtClean="0"/>
              <a:pPr/>
              <a:t>6/14/2012</a:t>
            </a:fld>
            <a:endParaRPr lang="en-US" dirty="0"/>
          </a:p>
        </p:txBody>
      </p:sp>
      <p:sp>
        <p:nvSpPr>
          <p:cNvPr id="6" name="Footer Placeholder 5"/>
          <p:cNvSpPr>
            <a:spLocks noGrp="1"/>
          </p:cNvSpPr>
          <p:nvPr>
            <p:ph type="ftr" sz="quarter" idx="11"/>
          </p:nvPr>
        </p:nvSpPr>
        <p:spPr/>
        <p:txBody>
          <a:bodyPr/>
          <a:lstStyle/>
          <a:p>
            <a:r>
              <a:rPr lang="en-US" dirty="0" smtClean="0"/>
              <a:t>UCLA Masters of Engineering - Spring 2012</a:t>
            </a:r>
            <a:endParaRPr lang="en-US" dirty="0"/>
          </a:p>
        </p:txBody>
      </p:sp>
      <p:sp>
        <p:nvSpPr>
          <p:cNvPr id="7" name="Slide Number Placeholder 6"/>
          <p:cNvSpPr>
            <a:spLocks noGrp="1"/>
          </p:cNvSpPr>
          <p:nvPr>
            <p:ph type="sldNum" sz="quarter" idx="12"/>
          </p:nvPr>
        </p:nvSpPr>
        <p:spPr/>
        <p:txBody>
          <a:bodyPr/>
          <a:lstStyle/>
          <a:p>
            <a:fld id="{2BD37387-5FFE-4BCC-A4DA-0B988E533874}" type="slidenum">
              <a:rPr lang="en-US" smtClean="0"/>
              <a:pPr/>
              <a:t>‹#›</a:t>
            </a:fld>
            <a:endParaRPr lang="en-US" dirty="0"/>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87BE3B-1536-4AE8-A124-E62F024C0D3E}" type="datetime1">
              <a:rPr lang="en-US" smtClean="0"/>
              <a:pPr/>
              <a:t>6/14/2012</a:t>
            </a:fld>
            <a:endParaRPr lang="en-US" dirty="0"/>
          </a:p>
        </p:txBody>
      </p:sp>
      <p:sp>
        <p:nvSpPr>
          <p:cNvPr id="6" name="Footer Placeholder 5"/>
          <p:cNvSpPr>
            <a:spLocks noGrp="1"/>
          </p:cNvSpPr>
          <p:nvPr>
            <p:ph type="ftr" sz="quarter" idx="11"/>
          </p:nvPr>
        </p:nvSpPr>
        <p:spPr/>
        <p:txBody>
          <a:bodyPr/>
          <a:lstStyle/>
          <a:p>
            <a:r>
              <a:rPr lang="en-US" dirty="0" smtClean="0"/>
              <a:t>UCLA Masters of Engineering - Spring 2012</a:t>
            </a:r>
            <a:endParaRPr lang="en-US" dirty="0"/>
          </a:p>
        </p:txBody>
      </p:sp>
      <p:sp>
        <p:nvSpPr>
          <p:cNvPr id="7" name="Slide Number Placeholder 6"/>
          <p:cNvSpPr>
            <a:spLocks noGrp="1"/>
          </p:cNvSpPr>
          <p:nvPr>
            <p:ph type="sldNum" sz="quarter" idx="12"/>
          </p:nvPr>
        </p:nvSpPr>
        <p:spPr/>
        <p:txBody>
          <a:bodyPr/>
          <a:lstStyle/>
          <a:p>
            <a:fld id="{2BD37387-5FFE-4BCC-A4DA-0B988E53387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043121E2-E65C-40C6-B07E-A858A45F6C03}" type="datetime1">
              <a:rPr lang="en-US" smtClean="0"/>
              <a:pPr/>
              <a:t>6/14/2012</a:t>
            </a:fld>
            <a:endParaRPr lang="en-US" dirty="0"/>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r>
              <a:rPr lang="en-US" dirty="0" smtClean="0"/>
              <a:t>UCLA Masters of Engineering - Spring 2012</a:t>
            </a:r>
            <a:endParaRPr lang="en-US" dirty="0"/>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2BD37387-5FFE-4BCC-A4DA-0B988E533874}" type="slidenum">
              <a:rPr lang="en-US" smtClean="0"/>
              <a:pPr/>
              <a:t>‹#›</a:t>
            </a:fld>
            <a:endParaRPr lang="en-US" dirty="0"/>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hdr="0" dt="0"/>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3.wmf"/><Relationship Id="rId5" Type="http://schemas.openxmlformats.org/officeDocument/2006/relationships/oleObject" Target="../embeddings/oleObject3.bin"/><Relationship Id="rId4" Type="http://schemas.openxmlformats.org/officeDocument/2006/relationships/image" Target="../media/image12.w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5.png"/><Relationship Id="rId5" Type="http://schemas.openxmlformats.org/officeDocument/2006/relationships/image" Target="../media/image14.wmf"/><Relationship Id="rId4" Type="http://schemas.openxmlformats.org/officeDocument/2006/relationships/oleObject" Target="../embeddings/oleObject4.bin"/></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4.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www.meas-spec.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62000"/>
            <a:ext cx="7924800" cy="2213955"/>
          </a:xfrm>
        </p:spPr>
        <p:txBody>
          <a:bodyPr>
            <a:noAutofit/>
          </a:bodyPr>
          <a:lstStyle/>
          <a:p>
            <a:r>
              <a:rPr lang="en-US" sz="4400" cap="all" dirty="0" smtClean="0"/>
              <a:t>Passive Tactile Sensing</a:t>
            </a:r>
            <a:br>
              <a:rPr lang="en-US" sz="4400" cap="all" dirty="0" smtClean="0"/>
            </a:br>
            <a:r>
              <a:rPr lang="en-US" sz="4400" cap="all" dirty="0" smtClean="0"/>
              <a:t/>
            </a:r>
            <a:br>
              <a:rPr lang="en-US" sz="4400" cap="all" dirty="0" smtClean="0"/>
            </a:br>
            <a:r>
              <a:rPr lang="en-US" sz="2000" cap="all" dirty="0" smtClean="0"/>
              <a:t>UCLA Masters of Engineering</a:t>
            </a:r>
            <a:br>
              <a:rPr lang="en-US" sz="2000" cap="all" dirty="0" smtClean="0"/>
            </a:br>
            <a:r>
              <a:rPr lang="en-US" sz="2000" cap="all" dirty="0" smtClean="0"/>
              <a:t/>
            </a:r>
            <a:br>
              <a:rPr lang="en-US" sz="2000" cap="all" dirty="0" smtClean="0"/>
            </a:br>
            <a:r>
              <a:rPr lang="en-US" sz="2000" cap="all" dirty="0" smtClean="0"/>
              <a:t>Design Study</a:t>
            </a:r>
            <a:r>
              <a:rPr lang="en-US" sz="2800" cap="all" dirty="0"/>
              <a:t/>
            </a:r>
            <a:br>
              <a:rPr lang="en-US" sz="2800" cap="all" dirty="0"/>
            </a:br>
            <a:endParaRPr lang="en-US" sz="2800" dirty="0"/>
          </a:p>
        </p:txBody>
      </p:sp>
      <p:sp>
        <p:nvSpPr>
          <p:cNvPr id="3" name="Subtitle 2"/>
          <p:cNvSpPr>
            <a:spLocks noGrp="1"/>
          </p:cNvSpPr>
          <p:nvPr>
            <p:ph type="subTitle" idx="1"/>
          </p:nvPr>
        </p:nvSpPr>
        <p:spPr/>
        <p:txBody>
          <a:bodyPr>
            <a:normAutofit fontScale="40000" lnSpcReduction="20000"/>
          </a:bodyPr>
          <a:lstStyle/>
          <a:p>
            <a:r>
              <a:rPr lang="en-US" dirty="0" smtClean="0"/>
              <a:t/>
            </a:r>
            <a:br>
              <a:rPr lang="en-US" dirty="0" smtClean="0"/>
            </a:br>
            <a:r>
              <a:rPr lang="en-US" dirty="0" smtClean="0"/>
              <a:t/>
            </a:r>
            <a:br>
              <a:rPr lang="en-US" dirty="0" smtClean="0"/>
            </a:br>
            <a:r>
              <a:rPr lang="en-US" dirty="0" smtClean="0"/>
              <a:t>Eric K. Sender</a:t>
            </a:r>
            <a:br>
              <a:rPr lang="en-US" dirty="0" smtClean="0"/>
            </a:br>
            <a:r>
              <a:rPr lang="en-US" dirty="0" smtClean="0"/>
              <a:t>Professor Christopher S. Lynch</a:t>
            </a:r>
            <a:br>
              <a:rPr lang="en-US" dirty="0" smtClean="0"/>
            </a:br>
            <a:r>
              <a:rPr lang="en-US" dirty="0" smtClean="0"/>
              <a:t/>
            </a:r>
            <a:br>
              <a:rPr lang="en-US" dirty="0" smtClean="0"/>
            </a:br>
            <a:r>
              <a:rPr lang="en-US" dirty="0"/>
              <a:t>UCLA Masters of Engineering - Spring 2012</a:t>
            </a:r>
          </a:p>
          <a:p>
            <a:endParaRPr lang="en-US" dirty="0" smtClean="0"/>
          </a:p>
        </p:txBody>
      </p:sp>
      <p:pic>
        <p:nvPicPr>
          <p:cNvPr id="5" name="Picture 4" descr="side-view.bmp"/>
          <p:cNvPicPr>
            <a:picLocks noChangeAspect="1"/>
          </p:cNvPicPr>
          <p:nvPr/>
        </p:nvPicPr>
        <p:blipFill>
          <a:blip r:embed="rId3" cstate="print">
            <a:clrChange>
              <a:clrFrom>
                <a:srgbClr val="FFFFFF"/>
              </a:clrFrom>
              <a:clrTo>
                <a:srgbClr val="FFFFFF">
                  <a:alpha val="0"/>
                </a:srgbClr>
              </a:clrTo>
            </a:clrChange>
          </a:blip>
          <a:stretch>
            <a:fillRect/>
          </a:stretch>
        </p:blipFill>
        <p:spPr>
          <a:xfrm>
            <a:off x="4264760" y="3736240"/>
            <a:ext cx="2223754" cy="1920250"/>
          </a:xfrm>
          <a:prstGeom prst="rect">
            <a:avLst/>
          </a:prstGeom>
        </p:spPr>
      </p:pic>
      <p:pic>
        <p:nvPicPr>
          <p:cNvPr id="6" name="Picture 5" descr="action_pic.png"/>
          <p:cNvPicPr>
            <a:picLocks noChangeAspect="1"/>
          </p:cNvPicPr>
          <p:nvPr/>
        </p:nvPicPr>
        <p:blipFill>
          <a:blip r:embed="rId4" cstate="print"/>
          <a:stretch>
            <a:fillRect/>
          </a:stretch>
        </p:blipFill>
        <p:spPr>
          <a:xfrm>
            <a:off x="4572000" y="1278320"/>
            <a:ext cx="1805035" cy="1787044"/>
          </a:xfrm>
          <a:prstGeom prst="rect">
            <a:avLst/>
          </a:prstGeom>
        </p:spPr>
      </p:pic>
    </p:spTree>
    <p:extLst>
      <p:ext uri="{BB962C8B-B14F-4D97-AF65-F5344CB8AC3E}">
        <p14:creationId xmlns:p14="http://schemas.microsoft.com/office/powerpoint/2010/main" val="26338557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Aluminum Purpose</a:t>
            </a:r>
            <a:endParaRPr lang="en-US" dirty="0"/>
          </a:p>
        </p:txBody>
      </p:sp>
      <p:sp>
        <p:nvSpPr>
          <p:cNvPr id="3" name="Content Placeholder 2"/>
          <p:cNvSpPr>
            <a:spLocks noGrp="1"/>
          </p:cNvSpPr>
          <p:nvPr>
            <p:ph idx="1"/>
          </p:nvPr>
        </p:nvSpPr>
        <p:spPr/>
        <p:txBody>
          <a:bodyPr>
            <a:normAutofit/>
          </a:bodyPr>
          <a:lstStyle/>
          <a:p>
            <a:r>
              <a:rPr lang="en-US" dirty="0" smtClean="0"/>
              <a:t>The aluminum is set to act as a protective shield to the sensor. </a:t>
            </a:r>
            <a:endParaRPr lang="en-US" dirty="0"/>
          </a:p>
          <a:p>
            <a:pPr lvl="1"/>
            <a:r>
              <a:rPr lang="en-US" dirty="0" smtClean="0"/>
              <a:t>Since the sensor is exposed to the elements, a protective layer will be necessary. </a:t>
            </a:r>
          </a:p>
          <a:p>
            <a:pPr lvl="1"/>
            <a:r>
              <a:rPr lang="en-US" dirty="0" smtClean="0"/>
              <a:t>Damage potential will be reduced</a:t>
            </a:r>
            <a:br>
              <a:rPr lang="en-US" dirty="0" smtClean="0"/>
            </a:br>
            <a:endParaRPr lang="en-US" dirty="0" smtClean="0"/>
          </a:p>
          <a:p>
            <a:r>
              <a:rPr lang="en-US" dirty="0" smtClean="0"/>
              <a:t>The aluminum layer may be able to act as a crude antenna if other antenna designs prove too cumbersome</a:t>
            </a:r>
          </a:p>
          <a:p>
            <a:pPr>
              <a:buNone/>
            </a:pPr>
            <a:endParaRPr lang="en-US" dirty="0" smtClean="0"/>
          </a:p>
        </p:txBody>
      </p:sp>
      <p:sp>
        <p:nvSpPr>
          <p:cNvPr id="4" name="Footer Placeholder 3"/>
          <p:cNvSpPr>
            <a:spLocks noGrp="1"/>
          </p:cNvSpPr>
          <p:nvPr>
            <p:ph type="ftr" sz="quarter" idx="11"/>
          </p:nvPr>
        </p:nvSpPr>
        <p:spPr/>
        <p:txBody>
          <a:bodyPr/>
          <a:lstStyle/>
          <a:p>
            <a:r>
              <a:rPr lang="en-US" dirty="0" smtClean="0"/>
              <a:t>UCLA Masters of Engineering - Spring 2012</a:t>
            </a:r>
            <a:endParaRPr lang="en-US" dirty="0"/>
          </a:p>
        </p:txBody>
      </p:sp>
      <p:sp>
        <p:nvSpPr>
          <p:cNvPr id="5" name="Slide Number Placeholder 4"/>
          <p:cNvSpPr>
            <a:spLocks noGrp="1"/>
          </p:cNvSpPr>
          <p:nvPr>
            <p:ph type="sldNum" sz="quarter" idx="12"/>
          </p:nvPr>
        </p:nvSpPr>
        <p:spPr/>
        <p:txBody>
          <a:bodyPr/>
          <a:lstStyle/>
          <a:p>
            <a:fld id="{2BD37387-5FFE-4BCC-A4DA-0B988E533874}" type="slidenum">
              <a:rPr lang="en-US" smtClean="0"/>
              <a:pPr/>
              <a:t>10</a:t>
            </a:fld>
            <a:endParaRPr lang="en-US" dirty="0"/>
          </a:p>
        </p:txBody>
      </p:sp>
    </p:spTree>
    <p:extLst>
      <p:ext uri="{BB962C8B-B14F-4D97-AF65-F5344CB8AC3E}">
        <p14:creationId xmlns:p14="http://schemas.microsoft.com/office/powerpoint/2010/main" val="2439383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Kapton Purpose</a:t>
            </a:r>
            <a:endParaRPr lang="en-US" dirty="0"/>
          </a:p>
        </p:txBody>
      </p:sp>
      <p:sp>
        <p:nvSpPr>
          <p:cNvPr id="3" name="Content Placeholder 2"/>
          <p:cNvSpPr>
            <a:spLocks noGrp="1"/>
          </p:cNvSpPr>
          <p:nvPr>
            <p:ph idx="1"/>
          </p:nvPr>
        </p:nvSpPr>
        <p:spPr/>
        <p:txBody>
          <a:bodyPr>
            <a:normAutofit/>
          </a:bodyPr>
          <a:lstStyle/>
          <a:p>
            <a:r>
              <a:rPr lang="en-US" dirty="0" smtClean="0"/>
              <a:t>Kapton is a well regarded insulator and will electrically separate the capacitive layer </a:t>
            </a:r>
          </a:p>
          <a:p>
            <a:pPr lvl="1"/>
            <a:r>
              <a:rPr lang="en-US" dirty="0" smtClean="0"/>
              <a:t>This will be described in the proceeding slides</a:t>
            </a:r>
            <a:br>
              <a:rPr lang="en-US" dirty="0" smtClean="0"/>
            </a:br>
            <a:endParaRPr lang="en-US" dirty="0" smtClean="0"/>
          </a:p>
          <a:p>
            <a:r>
              <a:rPr lang="en-US" dirty="0" smtClean="0"/>
              <a:t>Kapton may be used within the copper layers as well to reduce potential parasitic effects. </a:t>
            </a:r>
          </a:p>
          <a:p>
            <a:pPr lvl="1"/>
            <a:r>
              <a:rPr lang="en-US" dirty="0" smtClean="0"/>
              <a:t>Again, this will be explained further in the capacitor and conductor slides.</a:t>
            </a:r>
            <a:endParaRPr lang="en-US" dirty="0"/>
          </a:p>
        </p:txBody>
      </p:sp>
      <p:sp>
        <p:nvSpPr>
          <p:cNvPr id="4" name="Footer Placeholder 3"/>
          <p:cNvSpPr>
            <a:spLocks noGrp="1"/>
          </p:cNvSpPr>
          <p:nvPr>
            <p:ph type="ftr" sz="quarter" idx="11"/>
          </p:nvPr>
        </p:nvSpPr>
        <p:spPr/>
        <p:txBody>
          <a:bodyPr/>
          <a:lstStyle/>
          <a:p>
            <a:r>
              <a:rPr lang="en-US" dirty="0" smtClean="0"/>
              <a:t>UCLA Masters of Engineering - Spring 2012</a:t>
            </a:r>
            <a:endParaRPr lang="en-US" dirty="0"/>
          </a:p>
        </p:txBody>
      </p:sp>
      <p:sp>
        <p:nvSpPr>
          <p:cNvPr id="5" name="Slide Number Placeholder 4"/>
          <p:cNvSpPr>
            <a:spLocks noGrp="1"/>
          </p:cNvSpPr>
          <p:nvPr>
            <p:ph type="sldNum" sz="quarter" idx="12"/>
          </p:nvPr>
        </p:nvSpPr>
        <p:spPr/>
        <p:txBody>
          <a:bodyPr/>
          <a:lstStyle/>
          <a:p>
            <a:fld id="{2BD37387-5FFE-4BCC-A4DA-0B988E533874}" type="slidenum">
              <a:rPr lang="en-US" smtClean="0"/>
              <a:pPr/>
              <a:t>11</a:t>
            </a:fld>
            <a:endParaRPr lang="en-US" dirty="0"/>
          </a:p>
        </p:txBody>
      </p:sp>
    </p:spTree>
    <p:extLst>
      <p:ext uri="{BB962C8B-B14F-4D97-AF65-F5344CB8AC3E}">
        <p14:creationId xmlns:p14="http://schemas.microsoft.com/office/powerpoint/2010/main" val="1225879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Copper &amp; Capacitor Layer</a:t>
            </a:r>
            <a:endParaRPr lang="en-US" dirty="0"/>
          </a:p>
        </p:txBody>
      </p:sp>
      <p:sp>
        <p:nvSpPr>
          <p:cNvPr id="3" name="Content Placeholder 2"/>
          <p:cNvSpPr>
            <a:spLocks noGrp="1"/>
          </p:cNvSpPr>
          <p:nvPr>
            <p:ph idx="1"/>
          </p:nvPr>
        </p:nvSpPr>
        <p:spPr>
          <a:xfrm>
            <a:off x="762000" y="1143000"/>
            <a:ext cx="7543800" cy="4038600"/>
          </a:xfrm>
        </p:spPr>
        <p:txBody>
          <a:bodyPr>
            <a:normAutofit fontScale="92500" lnSpcReduction="20000"/>
          </a:bodyPr>
          <a:lstStyle/>
          <a:p>
            <a:r>
              <a:rPr lang="en-US" dirty="0" smtClean="0"/>
              <a:t>Copper is one of the best conductors and is relatively low cost, thus it will serve as the top and bottom plates of the capacitors. </a:t>
            </a:r>
            <a:br>
              <a:rPr lang="en-US" dirty="0" smtClean="0"/>
            </a:br>
            <a:endParaRPr lang="en-US" dirty="0" smtClean="0"/>
          </a:p>
          <a:p>
            <a:r>
              <a:rPr lang="en-US" dirty="0" smtClean="0"/>
              <a:t>Referring to Design Side View, the copper will be split into an array of islands. </a:t>
            </a:r>
          </a:p>
          <a:p>
            <a:pPr lvl="1"/>
            <a:r>
              <a:rPr lang="en-US" dirty="0" smtClean="0"/>
              <a:t>Each island will vary slightly geometrically, thus constituting a different capacitive value. </a:t>
            </a:r>
          </a:p>
          <a:p>
            <a:pPr lvl="1"/>
            <a:r>
              <a:rPr lang="en-US" dirty="0" smtClean="0"/>
              <a:t>Since transient current is a function of capacitance, this will inherently allow for unique chirps from each island.</a:t>
            </a:r>
            <a:br>
              <a:rPr lang="en-US" dirty="0" smtClean="0"/>
            </a:br>
            <a:endParaRPr lang="en-US" dirty="0" smtClean="0"/>
          </a:p>
          <a:p>
            <a:r>
              <a:rPr lang="en-US" dirty="0" smtClean="0"/>
              <a:t>I.e., these different capacitive values will cause frequency shifts in the RF output</a:t>
            </a:r>
          </a:p>
          <a:p>
            <a:pPr lvl="1"/>
            <a:r>
              <a:rPr lang="en-US" dirty="0" smtClean="0"/>
              <a:t>Thus allowing a detector to distinguish one capacitor from another, and hence one location from another.</a:t>
            </a:r>
          </a:p>
          <a:p>
            <a:endParaRPr lang="en-US" dirty="0" smtClean="0"/>
          </a:p>
          <a:p>
            <a:endParaRPr lang="en-US" dirty="0"/>
          </a:p>
        </p:txBody>
      </p:sp>
      <p:sp>
        <p:nvSpPr>
          <p:cNvPr id="4" name="Footer Placeholder 3"/>
          <p:cNvSpPr>
            <a:spLocks noGrp="1"/>
          </p:cNvSpPr>
          <p:nvPr>
            <p:ph type="ftr" sz="quarter" idx="11"/>
          </p:nvPr>
        </p:nvSpPr>
        <p:spPr/>
        <p:txBody>
          <a:bodyPr/>
          <a:lstStyle/>
          <a:p>
            <a:r>
              <a:rPr lang="en-US" dirty="0" smtClean="0"/>
              <a:t>UCLA Masters of Engineering - Spring 2012</a:t>
            </a:r>
            <a:endParaRPr lang="en-US" dirty="0"/>
          </a:p>
        </p:txBody>
      </p:sp>
      <p:sp>
        <p:nvSpPr>
          <p:cNvPr id="5" name="Slide Number Placeholder 4"/>
          <p:cNvSpPr>
            <a:spLocks noGrp="1"/>
          </p:cNvSpPr>
          <p:nvPr>
            <p:ph type="sldNum" sz="quarter" idx="12"/>
          </p:nvPr>
        </p:nvSpPr>
        <p:spPr/>
        <p:txBody>
          <a:bodyPr/>
          <a:lstStyle/>
          <a:p>
            <a:fld id="{2BD37387-5FFE-4BCC-A4DA-0B988E533874}" type="slidenum">
              <a:rPr lang="en-US" smtClean="0"/>
              <a:pPr/>
              <a:t>12</a:t>
            </a:fld>
            <a:endParaRPr lang="en-US" dirty="0"/>
          </a:p>
        </p:txBody>
      </p:sp>
    </p:spTree>
    <p:extLst>
      <p:ext uri="{BB962C8B-B14F-4D97-AF65-F5344CB8AC3E}">
        <p14:creationId xmlns:p14="http://schemas.microsoft.com/office/powerpoint/2010/main" val="2408198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Electrical Loads/SPICE</a:t>
            </a:r>
            <a:endParaRPr lang="en-US" dirty="0"/>
          </a:p>
        </p:txBody>
      </p:sp>
      <p:pic>
        <p:nvPicPr>
          <p:cNvPr id="8" name="Picture Placeholder 7"/>
          <p:cNvPicPr>
            <a:picLocks noGrp="1" noChangeAspect="1"/>
          </p:cNvPicPr>
          <p:nvPr>
            <p:ph type="pic" idx="1"/>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1058" y="457200"/>
            <a:ext cx="7216163" cy="2895600"/>
          </a:xfrm>
          <a:ln>
            <a:noFill/>
          </a:ln>
        </p:spPr>
      </p:pic>
      <p:sp>
        <p:nvSpPr>
          <p:cNvPr id="7" name="Text Placeholder 6"/>
          <p:cNvSpPr>
            <a:spLocks noGrp="1"/>
          </p:cNvSpPr>
          <p:nvPr>
            <p:ph type="body" sz="half" idx="2"/>
          </p:nvPr>
        </p:nvSpPr>
        <p:spPr>
          <a:xfrm>
            <a:off x="850392" y="3505200"/>
            <a:ext cx="7391400" cy="1613620"/>
          </a:xfrm>
        </p:spPr>
        <p:txBody>
          <a:bodyPr>
            <a:normAutofit/>
          </a:bodyPr>
          <a:lstStyle/>
          <a:p>
            <a:r>
              <a:rPr lang="en-US" dirty="0" smtClean="0"/>
              <a:t>SPICE is used to create a purely electrical simulation of the sensor in action.</a:t>
            </a:r>
          </a:p>
          <a:p>
            <a:endParaRPr lang="en-US" dirty="0"/>
          </a:p>
          <a:p>
            <a:r>
              <a:rPr lang="en-US" dirty="0" smtClean="0"/>
              <a:t>Transmission lines create the delay effect, diodes ensure directionality in the current flow, and the RC-branches model the sensor’s capacitive nodes.</a:t>
            </a:r>
            <a:endParaRPr lang="en-US" dirty="0"/>
          </a:p>
        </p:txBody>
      </p:sp>
      <p:sp>
        <p:nvSpPr>
          <p:cNvPr id="4" name="Footer Placeholder 3"/>
          <p:cNvSpPr>
            <a:spLocks noGrp="1"/>
          </p:cNvSpPr>
          <p:nvPr>
            <p:ph type="ftr" sz="quarter" idx="11"/>
          </p:nvPr>
        </p:nvSpPr>
        <p:spPr/>
        <p:txBody>
          <a:bodyPr/>
          <a:lstStyle/>
          <a:p>
            <a:r>
              <a:rPr lang="en-US" dirty="0" smtClean="0"/>
              <a:t>UCLA Masters of Engineering - Spring 2012</a:t>
            </a:r>
            <a:endParaRPr lang="en-US" dirty="0"/>
          </a:p>
        </p:txBody>
      </p:sp>
      <p:sp>
        <p:nvSpPr>
          <p:cNvPr id="5" name="Slide Number Placeholder 4"/>
          <p:cNvSpPr>
            <a:spLocks noGrp="1"/>
          </p:cNvSpPr>
          <p:nvPr>
            <p:ph type="sldNum" sz="quarter" idx="12"/>
          </p:nvPr>
        </p:nvSpPr>
        <p:spPr/>
        <p:txBody>
          <a:bodyPr/>
          <a:lstStyle/>
          <a:p>
            <a:fld id="{2BD37387-5FFE-4BCC-A4DA-0B988E533874}" type="slidenum">
              <a:rPr lang="en-US" smtClean="0"/>
              <a:pPr/>
              <a:t>13</a:t>
            </a:fld>
            <a:endParaRPr lang="en-US" dirty="0"/>
          </a:p>
        </p:txBody>
      </p:sp>
    </p:spTree>
    <p:extLst>
      <p:ext uri="{BB962C8B-B14F-4D97-AF65-F5344CB8AC3E}">
        <p14:creationId xmlns:p14="http://schemas.microsoft.com/office/powerpoint/2010/main" val="4097714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Chirp Representation </a:t>
            </a:r>
            <a:endParaRPr lang="en-US" dirty="0"/>
          </a:p>
        </p:txBody>
      </p:sp>
      <p:pic>
        <p:nvPicPr>
          <p:cNvPr id="9" name="Content Placeholder 8"/>
          <p:cNvPicPr>
            <a:picLocks noGrp="1" noChangeAspect="1"/>
          </p:cNvPicPr>
          <p:nvPr>
            <p:ph sz="half" idx="1"/>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762000" y="739885"/>
            <a:ext cx="3657600" cy="2685011"/>
          </a:xfrm>
        </p:spPr>
      </p:pic>
      <p:pic>
        <p:nvPicPr>
          <p:cNvPr id="10" name="Content Placeholder 9"/>
          <p:cNvPicPr>
            <a:picLocks noGrp="1" noChangeAspect="1"/>
          </p:cNvPicPr>
          <p:nvPr>
            <p:ph sz="half" idx="2"/>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tretch>
            <a:fillRect/>
          </a:stretch>
        </p:blipFill>
        <p:spPr>
          <a:xfrm>
            <a:off x="4648200" y="702245"/>
            <a:ext cx="3657600" cy="2760292"/>
          </a:xfrm>
        </p:spPr>
      </p:pic>
      <p:sp>
        <p:nvSpPr>
          <p:cNvPr id="4" name="Footer Placeholder 3"/>
          <p:cNvSpPr>
            <a:spLocks noGrp="1"/>
          </p:cNvSpPr>
          <p:nvPr>
            <p:ph type="ftr" sz="quarter" idx="11"/>
          </p:nvPr>
        </p:nvSpPr>
        <p:spPr/>
        <p:txBody>
          <a:bodyPr/>
          <a:lstStyle/>
          <a:p>
            <a:r>
              <a:rPr lang="en-US" dirty="0" smtClean="0"/>
              <a:t>UCLA Masters of Engineering - Spring 2012</a:t>
            </a:r>
            <a:endParaRPr lang="en-US" dirty="0"/>
          </a:p>
        </p:txBody>
      </p:sp>
      <p:sp>
        <p:nvSpPr>
          <p:cNvPr id="5" name="Slide Number Placeholder 4"/>
          <p:cNvSpPr>
            <a:spLocks noGrp="1"/>
          </p:cNvSpPr>
          <p:nvPr>
            <p:ph type="sldNum" sz="quarter" idx="12"/>
          </p:nvPr>
        </p:nvSpPr>
        <p:spPr/>
        <p:txBody>
          <a:bodyPr/>
          <a:lstStyle/>
          <a:p>
            <a:fld id="{2BD37387-5FFE-4BCC-A4DA-0B988E533874}" type="slidenum">
              <a:rPr lang="en-US" smtClean="0"/>
              <a:pPr/>
              <a:t>14</a:t>
            </a:fld>
            <a:endParaRPr lang="en-US" dirty="0"/>
          </a:p>
        </p:txBody>
      </p:sp>
      <p:sp>
        <p:nvSpPr>
          <p:cNvPr id="11" name="TextBox 10"/>
          <p:cNvSpPr txBox="1"/>
          <p:nvPr/>
        </p:nvSpPr>
        <p:spPr>
          <a:xfrm>
            <a:off x="769905" y="3582620"/>
            <a:ext cx="7565785" cy="369332"/>
          </a:xfrm>
          <a:prstGeom prst="rect">
            <a:avLst/>
          </a:prstGeom>
          <a:noFill/>
        </p:spPr>
        <p:txBody>
          <a:bodyPr wrap="square" rtlCol="0">
            <a:spAutoFit/>
          </a:bodyPr>
          <a:lstStyle/>
          <a:p>
            <a:r>
              <a:rPr lang="en-US" dirty="0" smtClean="0"/>
              <a:t>Same </a:t>
            </a:r>
            <a:r>
              <a:rPr lang="en-US" dirty="0"/>
              <a:t>figures as slide 7</a:t>
            </a:r>
          </a:p>
        </p:txBody>
      </p:sp>
    </p:spTree>
    <p:extLst>
      <p:ext uri="{BB962C8B-B14F-4D97-AF65-F5344CB8AC3E}">
        <p14:creationId xmlns:p14="http://schemas.microsoft.com/office/powerpoint/2010/main" val="38998524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Parasitic Effects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Parasitic effects could be present if unintended conducting lines and capacitors become present.</a:t>
            </a:r>
            <a:br>
              <a:rPr lang="en-US" dirty="0" smtClean="0"/>
            </a:br>
            <a:endParaRPr lang="en-US" dirty="0" smtClean="0"/>
          </a:p>
          <a:p>
            <a:r>
              <a:rPr lang="en-US" dirty="0" smtClean="0"/>
              <a:t>In the copper layer, it may be advantageous to strip all unneeded copper from the sensor and, to fill the vacancy, replace it with more Kapton. </a:t>
            </a:r>
            <a:endParaRPr lang="en-US" dirty="0"/>
          </a:p>
          <a:p>
            <a:pPr lvl="1"/>
            <a:r>
              <a:rPr lang="en-US" dirty="0" smtClean="0"/>
              <a:t>Thus the copper will only form islands and conducting lines. No floating copper.</a:t>
            </a:r>
            <a:br>
              <a:rPr lang="en-US" dirty="0" smtClean="0"/>
            </a:br>
            <a:endParaRPr lang="en-US" dirty="0" smtClean="0"/>
          </a:p>
          <a:p>
            <a:r>
              <a:rPr lang="en-US" dirty="0" smtClean="0"/>
              <a:t>Current may also leak to other nodes; to resolve this, implanting polymer based diodes at each capacitive island will electrically isolate each island.</a:t>
            </a:r>
            <a:endParaRPr lang="en-US" dirty="0"/>
          </a:p>
        </p:txBody>
      </p:sp>
      <p:sp>
        <p:nvSpPr>
          <p:cNvPr id="4" name="Footer Placeholder 3"/>
          <p:cNvSpPr>
            <a:spLocks noGrp="1"/>
          </p:cNvSpPr>
          <p:nvPr>
            <p:ph type="ftr" sz="quarter" idx="11"/>
          </p:nvPr>
        </p:nvSpPr>
        <p:spPr/>
        <p:txBody>
          <a:bodyPr/>
          <a:lstStyle/>
          <a:p>
            <a:r>
              <a:rPr lang="en-US" dirty="0" smtClean="0"/>
              <a:t>UCLA Masters of Engineering - Spring 2012</a:t>
            </a:r>
            <a:endParaRPr lang="en-US" dirty="0"/>
          </a:p>
        </p:txBody>
      </p:sp>
      <p:sp>
        <p:nvSpPr>
          <p:cNvPr id="5" name="Slide Number Placeholder 4"/>
          <p:cNvSpPr>
            <a:spLocks noGrp="1"/>
          </p:cNvSpPr>
          <p:nvPr>
            <p:ph type="sldNum" sz="quarter" idx="12"/>
          </p:nvPr>
        </p:nvSpPr>
        <p:spPr/>
        <p:txBody>
          <a:bodyPr/>
          <a:lstStyle/>
          <a:p>
            <a:fld id="{2BD37387-5FFE-4BCC-A4DA-0B988E533874}" type="slidenum">
              <a:rPr lang="en-US" smtClean="0"/>
              <a:pPr/>
              <a:t>15</a:t>
            </a:fld>
            <a:endParaRPr lang="en-US" dirty="0"/>
          </a:p>
        </p:txBody>
      </p:sp>
    </p:spTree>
    <p:extLst>
      <p:ext uri="{BB962C8B-B14F-4D97-AF65-F5344CB8AC3E}">
        <p14:creationId xmlns:p14="http://schemas.microsoft.com/office/powerpoint/2010/main" val="1916399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Contact Mechanics</a:t>
            </a:r>
            <a:endParaRPr lang="en-US" dirty="0"/>
          </a:p>
        </p:txBody>
      </p:sp>
      <p:sp>
        <p:nvSpPr>
          <p:cNvPr id="3" name="Content Placeholder 2"/>
          <p:cNvSpPr>
            <a:spLocks noGrp="1"/>
          </p:cNvSpPr>
          <p:nvPr>
            <p:ph idx="1"/>
          </p:nvPr>
        </p:nvSpPr>
        <p:spPr/>
        <p:txBody>
          <a:bodyPr>
            <a:normAutofit/>
          </a:bodyPr>
          <a:lstStyle/>
          <a:p>
            <a:r>
              <a:rPr lang="en-US" dirty="0" smtClean="0"/>
              <a:t>A study of the physical impact is conducted</a:t>
            </a:r>
          </a:p>
          <a:p>
            <a:r>
              <a:rPr lang="en-US" dirty="0" smtClean="0"/>
              <a:t>The physical impact duration is closely related to the frequency range of the sensor.</a:t>
            </a:r>
          </a:p>
          <a:p>
            <a:pPr lvl="1"/>
            <a:r>
              <a:rPr lang="en-US" dirty="0" smtClean="0"/>
              <a:t>The quicker the actual impact takes place, the more frequency is produced</a:t>
            </a:r>
          </a:p>
          <a:p>
            <a:pPr lvl="1"/>
            <a:r>
              <a:rPr lang="en-US" dirty="0" smtClean="0"/>
              <a:t>This will be looked at more in the Piezoelectric Effect slides</a:t>
            </a:r>
          </a:p>
          <a:p>
            <a:r>
              <a:rPr lang="en-US" dirty="0" smtClean="0"/>
              <a:t>Based on Hertzian Contact Solution</a:t>
            </a:r>
          </a:p>
          <a:p>
            <a:endParaRPr lang="en-US" dirty="0"/>
          </a:p>
        </p:txBody>
      </p:sp>
      <p:sp>
        <p:nvSpPr>
          <p:cNvPr id="4" name="Footer Placeholder 3"/>
          <p:cNvSpPr>
            <a:spLocks noGrp="1"/>
          </p:cNvSpPr>
          <p:nvPr>
            <p:ph type="ftr" sz="quarter" idx="11"/>
          </p:nvPr>
        </p:nvSpPr>
        <p:spPr/>
        <p:txBody>
          <a:bodyPr/>
          <a:lstStyle/>
          <a:p>
            <a:r>
              <a:rPr lang="en-US" dirty="0" smtClean="0"/>
              <a:t>UCLA Masters of Engineering - Spring 2012</a:t>
            </a:r>
            <a:endParaRPr lang="en-US" dirty="0"/>
          </a:p>
        </p:txBody>
      </p:sp>
      <p:sp>
        <p:nvSpPr>
          <p:cNvPr id="5" name="Slide Number Placeholder 4"/>
          <p:cNvSpPr>
            <a:spLocks noGrp="1"/>
          </p:cNvSpPr>
          <p:nvPr>
            <p:ph type="sldNum" sz="quarter" idx="12"/>
          </p:nvPr>
        </p:nvSpPr>
        <p:spPr/>
        <p:txBody>
          <a:bodyPr/>
          <a:lstStyle/>
          <a:p>
            <a:fld id="{2BD37387-5FFE-4BCC-A4DA-0B988E533874}" type="slidenum">
              <a:rPr lang="en-US" smtClean="0"/>
              <a:pPr/>
              <a:t>16</a:t>
            </a:fld>
            <a:endParaRPr lang="en-US" dirty="0"/>
          </a:p>
        </p:txBody>
      </p:sp>
      <p:pic>
        <p:nvPicPr>
          <p:cNvPr id="6" name="Picture 5"/>
          <p:cNvPicPr/>
          <p:nvPr/>
        </p:nvPicPr>
        <p:blipFill>
          <a:blip r:embed="rId3" cstate="print">
            <a:clrChange>
              <a:clrFrom>
                <a:srgbClr val="FFFFFF"/>
              </a:clrFrom>
              <a:clrTo>
                <a:srgbClr val="FFFFFF">
                  <a:alpha val="0"/>
                </a:srgbClr>
              </a:clrTo>
            </a:clrChange>
          </a:blip>
          <a:srcRect/>
          <a:stretch>
            <a:fillRect/>
          </a:stretch>
        </p:blipFill>
        <p:spPr bwMode="auto">
          <a:xfrm>
            <a:off x="2590800" y="3886200"/>
            <a:ext cx="3686810" cy="1390015"/>
          </a:xfrm>
          <a:prstGeom prst="rect">
            <a:avLst/>
          </a:prstGeom>
          <a:noFill/>
          <a:ln w="9525">
            <a:noFill/>
            <a:miter lim="800000"/>
            <a:headEnd/>
            <a:tailEnd/>
          </a:ln>
        </p:spPr>
      </p:pic>
    </p:spTree>
    <p:extLst>
      <p:ext uri="{BB962C8B-B14F-4D97-AF65-F5344CB8AC3E}">
        <p14:creationId xmlns:p14="http://schemas.microsoft.com/office/powerpoint/2010/main" val="4097714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Mechanics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Multiple perspectives to study impact duration:</a:t>
            </a:r>
          </a:p>
          <a:p>
            <a:pPr lvl="1"/>
            <a:r>
              <a:rPr lang="en-US" dirty="0" smtClean="0"/>
              <a:t>1 – Velocity and material factor</a:t>
            </a:r>
            <a:br>
              <a:rPr lang="en-US" dirty="0" smtClean="0"/>
            </a:br>
            <a:endParaRPr lang="en-US" dirty="0" smtClean="0"/>
          </a:p>
          <a:p>
            <a:pPr lvl="2">
              <a:buNone/>
            </a:pP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pPr lvl="1"/>
            <a:r>
              <a:rPr lang="en-US" dirty="0" smtClean="0"/>
              <a:t>2 – Resonant frequency factor</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pPr lvl="1"/>
            <a:r>
              <a:rPr lang="en-US" dirty="0" smtClean="0"/>
              <a:t>3 – Observational perspective</a:t>
            </a:r>
          </a:p>
          <a:p>
            <a:pPr lvl="2"/>
            <a:r>
              <a:rPr lang="en-US" dirty="0" smtClean="0"/>
              <a:t>Analyze many impacts with a high speed camera and generate statistics</a:t>
            </a:r>
          </a:p>
          <a:p>
            <a:endParaRPr lang="en-US" dirty="0" smtClean="0"/>
          </a:p>
          <a:p>
            <a:r>
              <a:rPr lang="en-US" dirty="0" smtClean="0"/>
              <a:t>Each method produces an impact duration on the order of 100 microseconds</a:t>
            </a:r>
            <a:endParaRPr lang="en-US" dirty="0"/>
          </a:p>
        </p:txBody>
      </p:sp>
      <p:sp>
        <p:nvSpPr>
          <p:cNvPr id="4" name="Footer Placeholder 3"/>
          <p:cNvSpPr>
            <a:spLocks noGrp="1"/>
          </p:cNvSpPr>
          <p:nvPr>
            <p:ph type="ftr" sz="quarter" idx="11"/>
          </p:nvPr>
        </p:nvSpPr>
        <p:spPr/>
        <p:txBody>
          <a:bodyPr/>
          <a:lstStyle/>
          <a:p>
            <a:r>
              <a:rPr lang="en-US" dirty="0" smtClean="0"/>
              <a:t>UCLA Masters of Engineering - Spring 2012</a:t>
            </a:r>
            <a:endParaRPr lang="en-US" dirty="0"/>
          </a:p>
        </p:txBody>
      </p:sp>
      <p:sp>
        <p:nvSpPr>
          <p:cNvPr id="5" name="Slide Number Placeholder 4"/>
          <p:cNvSpPr>
            <a:spLocks noGrp="1"/>
          </p:cNvSpPr>
          <p:nvPr>
            <p:ph type="sldNum" sz="quarter" idx="12"/>
          </p:nvPr>
        </p:nvSpPr>
        <p:spPr/>
        <p:txBody>
          <a:bodyPr/>
          <a:lstStyle/>
          <a:p>
            <a:fld id="{2BD37387-5FFE-4BCC-A4DA-0B988E533874}" type="slidenum">
              <a:rPr lang="en-US" smtClean="0"/>
              <a:pPr/>
              <a:t>17</a:t>
            </a:fld>
            <a:endParaRPr lang="en-US" dirty="0"/>
          </a:p>
        </p:txBody>
      </p:sp>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25601" name="Object 1"/>
          <p:cNvGraphicFramePr>
            <a:graphicFrameLocks noChangeAspect="1"/>
          </p:cNvGraphicFramePr>
          <p:nvPr/>
        </p:nvGraphicFramePr>
        <p:xfrm>
          <a:off x="3151415" y="1355130"/>
          <a:ext cx="2841171" cy="685800"/>
        </p:xfrm>
        <a:graphic>
          <a:graphicData uri="http://schemas.openxmlformats.org/presentationml/2006/ole">
            <mc:AlternateContent xmlns:mc="http://schemas.openxmlformats.org/markup-compatibility/2006">
              <mc:Choice xmlns:v="urn:schemas-microsoft-com:vml" Requires="v">
                <p:oleObj spid="_x0000_s25640" r:id="rId3" imgW="2209800" imgH="533400" progId="">
                  <p:embed/>
                </p:oleObj>
              </mc:Choice>
              <mc:Fallback>
                <p:oleObj r:id="rId3" imgW="2209800" imgH="533400" progId="">
                  <p:embed/>
                  <p:pic>
                    <p:nvPicPr>
                      <p:cNvPr id="0"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1415" y="1355130"/>
                        <a:ext cx="2841171"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25603" name="Object 3"/>
          <p:cNvGraphicFramePr>
            <a:graphicFrameLocks noChangeAspect="1"/>
          </p:cNvGraphicFramePr>
          <p:nvPr>
            <p:extLst>
              <p:ext uri="{D42A27DB-BD31-4B8C-83A1-F6EECF244321}">
                <p14:modId xmlns:p14="http://schemas.microsoft.com/office/powerpoint/2010/main" val="963386275"/>
              </p:ext>
            </p:extLst>
          </p:nvPr>
        </p:nvGraphicFramePr>
        <p:xfrm>
          <a:off x="3823103" y="2430470"/>
          <a:ext cx="1497795" cy="998530"/>
        </p:xfrm>
        <a:graphic>
          <a:graphicData uri="http://schemas.openxmlformats.org/presentationml/2006/ole">
            <mc:AlternateContent xmlns:mc="http://schemas.openxmlformats.org/markup-compatibility/2006">
              <mc:Choice xmlns:v="urn:schemas-microsoft-com:vml" Requires="v">
                <p:oleObj spid="_x0000_s25641" name="Equation" r:id="rId5" imgW="1333440" imgH="888840" progId="">
                  <p:embed/>
                </p:oleObj>
              </mc:Choice>
              <mc:Fallback>
                <p:oleObj name="Equation" r:id="rId5" imgW="1333440" imgH="888840" progId="">
                  <p:embed/>
                  <p:pic>
                    <p:nvPicPr>
                      <p:cNvPr id="0" name="Picture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3103" y="2430470"/>
                        <a:ext cx="1497795" cy="9985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Piezoelectric Effect</a:t>
            </a:r>
            <a:endParaRPr lang="en-US" dirty="0"/>
          </a:p>
        </p:txBody>
      </p:sp>
      <p:sp>
        <p:nvSpPr>
          <p:cNvPr id="3" name="Content Placeholder 2"/>
          <p:cNvSpPr>
            <a:spLocks noGrp="1"/>
          </p:cNvSpPr>
          <p:nvPr>
            <p:ph idx="1"/>
          </p:nvPr>
        </p:nvSpPr>
        <p:spPr/>
        <p:txBody>
          <a:bodyPr>
            <a:normAutofit/>
          </a:bodyPr>
          <a:lstStyle/>
          <a:p>
            <a:r>
              <a:rPr lang="en-US" sz="1800" dirty="0" smtClean="0"/>
              <a:t>The Piezoelectric Effect is mathematically modeled by a large coupling matrix equation which relates a material’s Young’s modulus, Permittivity, Piezoelectric coefficients, and input Stress.</a:t>
            </a:r>
            <a:br>
              <a:rPr lang="en-US" sz="1800" dirty="0" smtClean="0"/>
            </a:br>
            <a:r>
              <a:rPr lang="en-US" sz="1800" dirty="0" smtClean="0"/>
              <a:t/>
            </a:r>
            <a:br>
              <a:rPr lang="en-US" sz="1800" dirty="0" smtClean="0"/>
            </a:br>
            <a:r>
              <a:rPr lang="en-US" sz="1800" dirty="0" smtClean="0"/>
              <a:t/>
            </a:r>
            <a:br>
              <a:rPr lang="en-US" sz="1800" dirty="0" smtClean="0"/>
            </a:br>
            <a:r>
              <a:rPr lang="en-US" sz="1800" dirty="0" smtClean="0"/>
              <a:t/>
            </a:r>
            <a:br>
              <a:rPr lang="en-US" sz="1800" dirty="0" smtClean="0"/>
            </a:br>
            <a:r>
              <a:rPr lang="en-US" sz="1800" dirty="0" smtClean="0"/>
              <a:t/>
            </a:r>
            <a:br>
              <a:rPr lang="en-US" sz="1800" dirty="0" smtClean="0"/>
            </a:br>
            <a:r>
              <a:rPr lang="en-US" sz="1800" dirty="0" smtClean="0"/>
              <a:t/>
            </a:r>
            <a:br>
              <a:rPr lang="en-US" sz="1800" dirty="0" smtClean="0"/>
            </a:br>
            <a:r>
              <a:rPr lang="en-US" sz="1800" dirty="0" smtClean="0"/>
              <a:t/>
            </a:r>
            <a:br>
              <a:rPr lang="en-US" sz="1800" dirty="0" smtClean="0"/>
            </a:br>
            <a:r>
              <a:rPr lang="en-US" sz="1800" dirty="0" smtClean="0"/>
              <a:t/>
            </a:r>
            <a:br>
              <a:rPr lang="en-US" sz="1800" dirty="0" smtClean="0"/>
            </a:br>
            <a:endParaRPr lang="en-US" sz="1800" dirty="0" smtClean="0"/>
          </a:p>
          <a:p>
            <a:r>
              <a:rPr lang="en-US" sz="1800" dirty="0" smtClean="0"/>
              <a:t>The following equation relates normal stress with voltage:</a:t>
            </a:r>
            <a:endParaRPr lang="en-US" sz="1800" dirty="0"/>
          </a:p>
        </p:txBody>
      </p:sp>
      <p:sp>
        <p:nvSpPr>
          <p:cNvPr id="4" name="Footer Placeholder 3"/>
          <p:cNvSpPr>
            <a:spLocks noGrp="1"/>
          </p:cNvSpPr>
          <p:nvPr>
            <p:ph type="ftr" sz="quarter" idx="11"/>
          </p:nvPr>
        </p:nvSpPr>
        <p:spPr/>
        <p:txBody>
          <a:bodyPr/>
          <a:lstStyle/>
          <a:p>
            <a:r>
              <a:rPr lang="en-US" dirty="0" smtClean="0"/>
              <a:t>UCLA Masters of Engineering - Spring 2012</a:t>
            </a:r>
            <a:endParaRPr lang="en-US" dirty="0"/>
          </a:p>
        </p:txBody>
      </p:sp>
      <p:sp>
        <p:nvSpPr>
          <p:cNvPr id="5" name="Slide Number Placeholder 4"/>
          <p:cNvSpPr>
            <a:spLocks noGrp="1"/>
          </p:cNvSpPr>
          <p:nvPr>
            <p:ph type="sldNum" sz="quarter" idx="12"/>
          </p:nvPr>
        </p:nvSpPr>
        <p:spPr/>
        <p:txBody>
          <a:bodyPr/>
          <a:lstStyle/>
          <a:p>
            <a:fld id="{2BD37387-5FFE-4BCC-A4DA-0B988E533874}" type="slidenum">
              <a:rPr lang="en-US" smtClean="0"/>
              <a:pPr/>
              <a:t>18</a:t>
            </a:fld>
            <a:endParaRPr lang="en-US" dirty="0"/>
          </a:p>
        </p:txBody>
      </p:sp>
      <p:sp>
        <p:nvSpPr>
          <p:cNvPr id="296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29697" name="Object 1"/>
          <p:cNvGraphicFramePr>
            <a:graphicFrameLocks noChangeAspect="1"/>
          </p:cNvGraphicFramePr>
          <p:nvPr>
            <p:extLst>
              <p:ext uri="{D42A27DB-BD31-4B8C-83A1-F6EECF244321}">
                <p14:modId xmlns:p14="http://schemas.microsoft.com/office/powerpoint/2010/main" val="2472503479"/>
              </p:ext>
            </p:extLst>
          </p:nvPr>
        </p:nvGraphicFramePr>
        <p:xfrm>
          <a:off x="2873958" y="4350720"/>
          <a:ext cx="3396085" cy="863991"/>
        </p:xfrm>
        <a:graphic>
          <a:graphicData uri="http://schemas.openxmlformats.org/presentationml/2006/ole">
            <mc:AlternateContent xmlns:mc="http://schemas.openxmlformats.org/markup-compatibility/2006">
              <mc:Choice xmlns:v="urn:schemas-microsoft-com:vml" Requires="v">
                <p:oleObj spid="_x0000_s29715" name="Equation" r:id="rId4" imgW="3771900" imgH="939800" progId="Equation.3">
                  <p:embed/>
                </p:oleObj>
              </mc:Choice>
              <mc:Fallback>
                <p:oleObj name="Equation" r:id="rId4" imgW="3771900" imgH="939800" progId="Equation.3">
                  <p:embed/>
                  <p:pic>
                    <p:nvPicPr>
                      <p:cNvPr id="0"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3958" y="4350720"/>
                        <a:ext cx="3396085" cy="8639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7"/>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0918" y="2008015"/>
            <a:ext cx="4622165" cy="2094865"/>
          </a:xfrm>
          <a:prstGeom prst="rect">
            <a:avLst/>
          </a:prstGeom>
          <a:noFill/>
          <a:ln>
            <a:noFill/>
          </a:ln>
        </p:spPr>
      </p:pic>
    </p:spTree>
    <p:extLst>
      <p:ext uri="{BB962C8B-B14F-4D97-AF65-F5344CB8AC3E}">
        <p14:creationId xmlns:p14="http://schemas.microsoft.com/office/powerpoint/2010/main" val="4097714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Piezoelectric Effect – Frequency Response</a:t>
            </a:r>
            <a:endParaRPr lang="en-US" dirty="0"/>
          </a:p>
        </p:txBody>
      </p:sp>
      <p:sp>
        <p:nvSpPr>
          <p:cNvPr id="3" name="Content Placeholder 2"/>
          <p:cNvSpPr>
            <a:spLocks noGrp="1"/>
          </p:cNvSpPr>
          <p:nvPr>
            <p:ph sz="half" idx="1"/>
          </p:nvPr>
        </p:nvSpPr>
        <p:spPr/>
        <p:txBody>
          <a:bodyPr>
            <a:normAutofit fontScale="77500" lnSpcReduction="20000"/>
          </a:bodyPr>
          <a:lstStyle/>
          <a:p>
            <a:endParaRPr lang="en-US" dirty="0" smtClean="0"/>
          </a:p>
          <a:p>
            <a:endParaRPr lang="en-US" dirty="0" smtClean="0"/>
          </a:p>
          <a:p>
            <a:endParaRPr lang="en-US" dirty="0" smtClean="0"/>
          </a:p>
          <a:p>
            <a:r>
              <a:rPr lang="en-US" dirty="0" smtClean="0"/>
              <a:t>The following input stress is applied:</a:t>
            </a:r>
          </a:p>
          <a:p>
            <a:pPr lvl="1"/>
            <a:r>
              <a:rPr lang="en-US" dirty="0" smtClean="0"/>
              <a:t>1 MPa Gaussian</a:t>
            </a:r>
          </a:p>
          <a:p>
            <a:pPr lvl="1"/>
            <a:r>
              <a:rPr lang="en-US" dirty="0" smtClean="0"/>
              <a:t>0.1 ms pulse width</a:t>
            </a:r>
          </a:p>
          <a:p>
            <a:pPr lvl="1"/>
            <a:r>
              <a:rPr lang="en-US" dirty="0" smtClean="0"/>
              <a:t>Onto a 1 mil thick PVDF</a:t>
            </a:r>
            <a:br>
              <a:rPr lang="en-US" dirty="0" smtClean="0"/>
            </a:br>
            <a:endParaRPr lang="en-US" dirty="0" smtClean="0"/>
          </a:p>
          <a:p>
            <a:r>
              <a:rPr lang="en-US" dirty="0" smtClean="0"/>
              <a:t>This shows a useable bandwidth in the sub </a:t>
            </a:r>
            <a:br>
              <a:rPr lang="en-US" dirty="0" smtClean="0"/>
            </a:br>
            <a:r>
              <a:rPr lang="en-US" dirty="0" smtClean="0"/>
              <a:t>2 kHz range</a:t>
            </a:r>
          </a:p>
          <a:p>
            <a:endParaRPr lang="en-US" dirty="0" smtClean="0"/>
          </a:p>
          <a:p>
            <a:endParaRPr lang="en-US" dirty="0" smtClean="0"/>
          </a:p>
          <a:p>
            <a:endParaRPr lang="en-US" dirty="0"/>
          </a:p>
        </p:txBody>
      </p:sp>
      <p:sp>
        <p:nvSpPr>
          <p:cNvPr id="4" name="Footer Placeholder 3"/>
          <p:cNvSpPr>
            <a:spLocks noGrp="1"/>
          </p:cNvSpPr>
          <p:nvPr>
            <p:ph type="ftr" sz="quarter" idx="11"/>
          </p:nvPr>
        </p:nvSpPr>
        <p:spPr/>
        <p:txBody>
          <a:bodyPr/>
          <a:lstStyle/>
          <a:p>
            <a:r>
              <a:rPr lang="en-US" dirty="0" smtClean="0"/>
              <a:t>UCLA Masters of Engineering - Spring 2012</a:t>
            </a:r>
            <a:endParaRPr lang="en-US" dirty="0"/>
          </a:p>
        </p:txBody>
      </p:sp>
      <p:sp>
        <p:nvSpPr>
          <p:cNvPr id="5" name="Slide Number Placeholder 4"/>
          <p:cNvSpPr>
            <a:spLocks noGrp="1"/>
          </p:cNvSpPr>
          <p:nvPr>
            <p:ph type="sldNum" sz="quarter" idx="12"/>
          </p:nvPr>
        </p:nvSpPr>
        <p:spPr/>
        <p:txBody>
          <a:bodyPr/>
          <a:lstStyle/>
          <a:p>
            <a:fld id="{2BD37387-5FFE-4BCC-A4DA-0B988E533874}" type="slidenum">
              <a:rPr lang="en-US" smtClean="0"/>
              <a:pPr/>
              <a:t>19</a:t>
            </a:fld>
            <a:endParaRPr lang="en-US" dirty="0"/>
          </a:p>
        </p:txBody>
      </p:sp>
      <p:sp>
        <p:nvSpPr>
          <p:cNvPr id="296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pic>
        <p:nvPicPr>
          <p:cNvPr id="8" name="Picture 7"/>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10405" y="1086295"/>
            <a:ext cx="4094887" cy="3072384"/>
          </a:xfrm>
          <a:prstGeom prst="rect">
            <a:avLst/>
          </a:prstGeom>
          <a:noFill/>
          <a:ln>
            <a:noFill/>
          </a:ln>
        </p:spPr>
      </p:pic>
    </p:spTree>
    <p:extLst>
      <p:ext uri="{BB962C8B-B14F-4D97-AF65-F5344CB8AC3E}">
        <p14:creationId xmlns:p14="http://schemas.microsoft.com/office/powerpoint/2010/main" val="4097714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Overview</a:t>
            </a:r>
            <a:endParaRPr lang="en-US" dirty="0"/>
          </a:p>
        </p:txBody>
      </p:sp>
      <p:sp>
        <p:nvSpPr>
          <p:cNvPr id="3" name="Content Placeholder 2"/>
          <p:cNvSpPr>
            <a:spLocks noGrp="1"/>
          </p:cNvSpPr>
          <p:nvPr>
            <p:ph idx="1"/>
          </p:nvPr>
        </p:nvSpPr>
        <p:spPr>
          <a:xfrm>
            <a:off x="762000" y="685800"/>
            <a:ext cx="7543800" cy="2397555"/>
          </a:xfrm>
        </p:spPr>
        <p:txBody>
          <a:bodyPr>
            <a:normAutofit lnSpcReduction="10000"/>
          </a:bodyPr>
          <a:lstStyle/>
          <a:p>
            <a:r>
              <a:rPr lang="en-US" dirty="0" smtClean="0"/>
              <a:t>The proposed design is a passive, wireless tactile sensor</a:t>
            </a:r>
          </a:p>
          <a:p>
            <a:r>
              <a:rPr lang="en-US" dirty="0" smtClean="0"/>
              <a:t>By using the piezoelectric effect and a carefully arranged set of parallel plate capacitors, radio-frequency chirps can be observed after an impact occurs on the sensor</a:t>
            </a:r>
          </a:p>
          <a:p>
            <a:r>
              <a:rPr lang="en-US" dirty="0" smtClean="0"/>
              <a:t>The received chirps can be triangulated to give an accurate location of impact</a:t>
            </a:r>
          </a:p>
        </p:txBody>
      </p:sp>
      <p:sp>
        <p:nvSpPr>
          <p:cNvPr id="4" name="Footer Placeholder 3"/>
          <p:cNvSpPr>
            <a:spLocks noGrp="1"/>
          </p:cNvSpPr>
          <p:nvPr>
            <p:ph type="ftr" sz="quarter" idx="11"/>
          </p:nvPr>
        </p:nvSpPr>
        <p:spPr/>
        <p:txBody>
          <a:bodyPr/>
          <a:lstStyle/>
          <a:p>
            <a:r>
              <a:rPr lang="en-US" dirty="0" smtClean="0"/>
              <a:t>UCLA Masters of Engineering - Spring 2012</a:t>
            </a:r>
            <a:endParaRPr lang="en-US" dirty="0"/>
          </a:p>
        </p:txBody>
      </p:sp>
      <p:sp>
        <p:nvSpPr>
          <p:cNvPr id="5" name="Slide Number Placeholder 4"/>
          <p:cNvSpPr>
            <a:spLocks noGrp="1"/>
          </p:cNvSpPr>
          <p:nvPr>
            <p:ph type="sldNum" sz="quarter" idx="12"/>
          </p:nvPr>
        </p:nvSpPr>
        <p:spPr/>
        <p:txBody>
          <a:bodyPr/>
          <a:lstStyle/>
          <a:p>
            <a:fld id="{2BD37387-5FFE-4BCC-A4DA-0B988E533874}" type="slidenum">
              <a:rPr lang="en-US" smtClean="0"/>
              <a:pPr/>
              <a:t>2</a:t>
            </a:fld>
            <a:endParaRPr lang="en-US" dirty="0"/>
          </a:p>
        </p:txBody>
      </p:sp>
      <p:pic>
        <p:nvPicPr>
          <p:cNvPr id="6" name="Picture 5" descr="action_pic.png"/>
          <p:cNvPicPr>
            <a:picLocks noChangeAspect="1"/>
          </p:cNvPicPr>
          <p:nvPr/>
        </p:nvPicPr>
        <p:blipFill>
          <a:blip r:embed="rId3" cstate="print"/>
          <a:stretch>
            <a:fillRect/>
          </a:stretch>
        </p:blipFill>
        <p:spPr>
          <a:xfrm>
            <a:off x="3366590" y="2968140"/>
            <a:ext cx="2410820" cy="2386792"/>
          </a:xfrm>
          <a:prstGeom prst="rect">
            <a:avLst/>
          </a:prstGeom>
        </p:spPr>
      </p:pic>
    </p:spTree>
    <p:extLst>
      <p:ext uri="{BB962C8B-B14F-4D97-AF65-F5344CB8AC3E}">
        <p14:creationId xmlns:p14="http://schemas.microsoft.com/office/powerpoint/2010/main" val="24191558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Piezoelectric Effect – Frequency Response</a:t>
            </a:r>
            <a:endParaRPr lang="en-US" dirty="0"/>
          </a:p>
        </p:txBody>
      </p:sp>
      <p:sp>
        <p:nvSpPr>
          <p:cNvPr id="3" name="Content Placeholder 2"/>
          <p:cNvSpPr>
            <a:spLocks noGrp="1"/>
          </p:cNvSpPr>
          <p:nvPr>
            <p:ph sz="half" idx="1"/>
          </p:nvPr>
        </p:nvSpPr>
        <p:spPr/>
        <p:txBody>
          <a:bodyPr>
            <a:normAutofit fontScale="77500" lnSpcReduction="20000"/>
          </a:bodyPr>
          <a:lstStyle/>
          <a:p>
            <a:endParaRPr lang="en-US" dirty="0" smtClean="0"/>
          </a:p>
          <a:p>
            <a:endParaRPr lang="en-US" dirty="0" smtClean="0"/>
          </a:p>
          <a:p>
            <a:endParaRPr lang="en-US" dirty="0" smtClean="0"/>
          </a:p>
          <a:p>
            <a:r>
              <a:rPr lang="en-US" dirty="0" smtClean="0"/>
              <a:t>The following input stress is applied:</a:t>
            </a:r>
          </a:p>
          <a:p>
            <a:pPr lvl="1"/>
            <a:r>
              <a:rPr lang="en-US" dirty="0" smtClean="0"/>
              <a:t>1 MPa Gaussian</a:t>
            </a:r>
          </a:p>
          <a:p>
            <a:pPr lvl="1"/>
            <a:r>
              <a:rPr lang="en-US" dirty="0" smtClean="0"/>
              <a:t>0.01 ms pulse width</a:t>
            </a:r>
          </a:p>
          <a:p>
            <a:pPr lvl="1"/>
            <a:r>
              <a:rPr lang="en-US" dirty="0" smtClean="0"/>
              <a:t>Onto a 10 mil thick PVDF</a:t>
            </a:r>
            <a:br>
              <a:rPr lang="en-US" dirty="0" smtClean="0"/>
            </a:br>
            <a:endParaRPr lang="en-US" dirty="0" smtClean="0"/>
          </a:p>
          <a:p>
            <a:r>
              <a:rPr lang="en-US" dirty="0" smtClean="0"/>
              <a:t>This shows a useable bandwidth in the sub </a:t>
            </a:r>
            <a:br>
              <a:rPr lang="en-US" dirty="0" smtClean="0"/>
            </a:br>
            <a:r>
              <a:rPr lang="en-US" dirty="0" smtClean="0"/>
              <a:t>10 kHz range</a:t>
            </a:r>
          </a:p>
          <a:p>
            <a:endParaRPr lang="en-US" dirty="0" smtClean="0"/>
          </a:p>
          <a:p>
            <a:endParaRPr lang="en-US" dirty="0" smtClean="0"/>
          </a:p>
          <a:p>
            <a:endParaRPr lang="en-US" dirty="0"/>
          </a:p>
        </p:txBody>
      </p:sp>
      <p:sp>
        <p:nvSpPr>
          <p:cNvPr id="4" name="Footer Placeholder 3"/>
          <p:cNvSpPr>
            <a:spLocks noGrp="1"/>
          </p:cNvSpPr>
          <p:nvPr>
            <p:ph type="ftr" sz="quarter" idx="11"/>
          </p:nvPr>
        </p:nvSpPr>
        <p:spPr/>
        <p:txBody>
          <a:bodyPr/>
          <a:lstStyle/>
          <a:p>
            <a:r>
              <a:rPr lang="en-US" dirty="0" smtClean="0"/>
              <a:t>UCLA Masters of Engineering - Spring 2012</a:t>
            </a:r>
            <a:endParaRPr lang="en-US" dirty="0"/>
          </a:p>
        </p:txBody>
      </p:sp>
      <p:sp>
        <p:nvSpPr>
          <p:cNvPr id="5" name="Slide Number Placeholder 4"/>
          <p:cNvSpPr>
            <a:spLocks noGrp="1"/>
          </p:cNvSpPr>
          <p:nvPr>
            <p:ph type="sldNum" sz="quarter" idx="12"/>
          </p:nvPr>
        </p:nvSpPr>
        <p:spPr/>
        <p:txBody>
          <a:bodyPr/>
          <a:lstStyle/>
          <a:p>
            <a:fld id="{2BD37387-5FFE-4BCC-A4DA-0B988E533874}" type="slidenum">
              <a:rPr lang="en-US" smtClean="0"/>
              <a:pPr/>
              <a:t>20</a:t>
            </a:fld>
            <a:endParaRPr lang="en-US" dirty="0"/>
          </a:p>
        </p:txBody>
      </p:sp>
      <p:sp>
        <p:nvSpPr>
          <p:cNvPr id="296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pic>
        <p:nvPicPr>
          <p:cNvPr id="9" name="Picture 8"/>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10405" y="1086295"/>
            <a:ext cx="4094887" cy="3072384"/>
          </a:xfrm>
          <a:prstGeom prst="rect">
            <a:avLst/>
          </a:prstGeom>
          <a:noFill/>
          <a:ln>
            <a:noFill/>
          </a:ln>
        </p:spPr>
      </p:pic>
    </p:spTree>
    <p:extLst>
      <p:ext uri="{BB962C8B-B14F-4D97-AF65-F5344CB8AC3E}">
        <p14:creationId xmlns:p14="http://schemas.microsoft.com/office/powerpoint/2010/main" val="4097714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Finite Element Analysis</a:t>
            </a:r>
            <a:endParaRPr lang="en-US" dirty="0"/>
          </a:p>
        </p:txBody>
      </p:sp>
      <p:pic>
        <p:nvPicPr>
          <p:cNvPr id="7" name="Picture Placeholder 6"/>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2155" b="2155"/>
          <a:stretch>
            <a:fillRect/>
          </a:stretch>
        </p:blipFill>
        <p:spPr/>
      </p:pic>
      <p:sp>
        <p:nvSpPr>
          <p:cNvPr id="4" name="Text Placeholder 3"/>
          <p:cNvSpPr>
            <a:spLocks noGrp="1"/>
          </p:cNvSpPr>
          <p:nvPr>
            <p:ph type="body" sz="half" idx="2"/>
          </p:nvPr>
        </p:nvSpPr>
        <p:spPr/>
        <p:txBody>
          <a:bodyPr>
            <a:normAutofit fontScale="92500"/>
          </a:bodyPr>
          <a:lstStyle/>
          <a:p>
            <a:r>
              <a:rPr lang="en-US" dirty="0" smtClean="0"/>
              <a:t>This figure shows the Finite Element Analysis (</a:t>
            </a:r>
            <a:r>
              <a:rPr lang="en-US" dirty="0" err="1" smtClean="0"/>
              <a:t>FEA</a:t>
            </a:r>
            <a:r>
              <a:rPr lang="en-US" dirty="0" smtClean="0"/>
              <a:t>) mesh. The sensor is modeled here with 7 thin layers. The circle near the middle shows the area of impact.</a:t>
            </a:r>
            <a:endParaRPr lang="en-US" dirty="0"/>
          </a:p>
        </p:txBody>
      </p:sp>
      <p:sp>
        <p:nvSpPr>
          <p:cNvPr id="5" name="Footer Placeholder 4"/>
          <p:cNvSpPr>
            <a:spLocks noGrp="1"/>
          </p:cNvSpPr>
          <p:nvPr>
            <p:ph type="ftr" sz="quarter" idx="11"/>
          </p:nvPr>
        </p:nvSpPr>
        <p:spPr/>
        <p:txBody>
          <a:bodyPr/>
          <a:lstStyle/>
          <a:p>
            <a:r>
              <a:rPr lang="en-US" smtClean="0"/>
              <a:t>UCLA Masters of Engineering - Spring 2012</a:t>
            </a:r>
            <a:endParaRPr lang="en-US" dirty="0"/>
          </a:p>
        </p:txBody>
      </p:sp>
      <p:sp>
        <p:nvSpPr>
          <p:cNvPr id="6" name="Slide Number Placeholder 5"/>
          <p:cNvSpPr>
            <a:spLocks noGrp="1"/>
          </p:cNvSpPr>
          <p:nvPr>
            <p:ph type="sldNum" sz="quarter" idx="12"/>
          </p:nvPr>
        </p:nvSpPr>
        <p:spPr/>
        <p:txBody>
          <a:bodyPr/>
          <a:lstStyle/>
          <a:p>
            <a:fld id="{2BD37387-5FFE-4BCC-A4DA-0B988E533874}" type="slidenum">
              <a:rPr lang="en-US" smtClean="0"/>
              <a:pPr/>
              <a:t>21</a:t>
            </a:fld>
            <a:endParaRPr lang="en-US" dirty="0"/>
          </a:p>
        </p:txBody>
      </p:sp>
    </p:spTree>
    <p:extLst>
      <p:ext uri="{BB962C8B-B14F-4D97-AF65-F5344CB8AC3E}">
        <p14:creationId xmlns:p14="http://schemas.microsoft.com/office/powerpoint/2010/main" val="32467607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Finite Element Analysis</a:t>
            </a:r>
            <a:endParaRPr lang="en-US" dirty="0"/>
          </a:p>
        </p:txBody>
      </p:sp>
      <p:pic>
        <p:nvPicPr>
          <p:cNvPr id="8" name="Picture Placeholder 7"/>
          <p:cNvPicPr>
            <a:picLocks noGrp="1" noChangeAspect="1"/>
          </p:cNvPicPr>
          <p:nvPr>
            <p:ph type="pic" idx="1"/>
          </p:nvPr>
        </p:nvPicPr>
        <p:blipFill>
          <a:blip r:embed="rId3" cstate="print">
            <a:extLst>
              <a:ext uri="{28A0092B-C50C-407E-A947-70E740481C1C}">
                <a14:useLocalDpi xmlns:a14="http://schemas.microsoft.com/office/drawing/2010/main" val="0"/>
              </a:ext>
            </a:extLst>
          </a:blip>
          <a:stretch>
            <a:fillRect/>
          </a:stretch>
        </p:blipFill>
        <p:spPr>
          <a:xfrm>
            <a:off x="1922055" y="510220"/>
            <a:ext cx="5299890" cy="3608176"/>
          </a:xfrm>
        </p:spPr>
      </p:pic>
      <p:sp>
        <p:nvSpPr>
          <p:cNvPr id="3" name="Content Placeholder 2"/>
          <p:cNvSpPr>
            <a:spLocks noGrp="1"/>
          </p:cNvSpPr>
          <p:nvPr>
            <p:ph type="body" sz="half" idx="2"/>
          </p:nvPr>
        </p:nvSpPr>
        <p:spPr>
          <a:xfrm>
            <a:off x="850392" y="4197100"/>
            <a:ext cx="7391400" cy="804862"/>
          </a:xfrm>
        </p:spPr>
        <p:txBody>
          <a:bodyPr>
            <a:normAutofit/>
          </a:bodyPr>
          <a:lstStyle/>
          <a:p>
            <a:r>
              <a:rPr lang="en-US" dirty="0" err="1" smtClean="0"/>
              <a:t>FEA</a:t>
            </a:r>
            <a:r>
              <a:rPr lang="en-US" dirty="0" smtClean="0"/>
              <a:t> confirms the expectation of a voltage drop on the sensor upon impact. This helps calibrate the design</a:t>
            </a:r>
          </a:p>
        </p:txBody>
      </p:sp>
      <p:sp>
        <p:nvSpPr>
          <p:cNvPr id="4" name="Footer Placeholder 3"/>
          <p:cNvSpPr>
            <a:spLocks noGrp="1"/>
          </p:cNvSpPr>
          <p:nvPr>
            <p:ph type="ftr" sz="quarter" idx="11"/>
          </p:nvPr>
        </p:nvSpPr>
        <p:spPr/>
        <p:txBody>
          <a:bodyPr/>
          <a:lstStyle/>
          <a:p>
            <a:r>
              <a:rPr lang="en-US" dirty="0" smtClean="0"/>
              <a:t>UCLA Masters of Engineering - Spring 2012</a:t>
            </a:r>
            <a:endParaRPr lang="en-US" dirty="0"/>
          </a:p>
        </p:txBody>
      </p:sp>
      <p:sp>
        <p:nvSpPr>
          <p:cNvPr id="5" name="Slide Number Placeholder 4"/>
          <p:cNvSpPr>
            <a:spLocks noGrp="1"/>
          </p:cNvSpPr>
          <p:nvPr>
            <p:ph type="sldNum" sz="quarter" idx="12"/>
          </p:nvPr>
        </p:nvSpPr>
        <p:spPr/>
        <p:txBody>
          <a:bodyPr/>
          <a:lstStyle/>
          <a:p>
            <a:fld id="{2BD37387-5FFE-4BCC-A4DA-0B988E533874}" type="slidenum">
              <a:rPr lang="en-US" smtClean="0"/>
              <a:pPr/>
              <a:t>22</a:t>
            </a:fld>
            <a:endParaRPr lang="en-US" dirty="0"/>
          </a:p>
        </p:txBody>
      </p:sp>
    </p:spTree>
    <p:extLst>
      <p:ext uri="{BB962C8B-B14F-4D97-AF65-F5344CB8AC3E}">
        <p14:creationId xmlns:p14="http://schemas.microsoft.com/office/powerpoint/2010/main" val="4097714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Finite Element Analysis</a:t>
            </a:r>
            <a:endParaRPr lang="en-US" dirty="0"/>
          </a:p>
        </p:txBody>
      </p:sp>
      <p:sp>
        <p:nvSpPr>
          <p:cNvPr id="3" name="Content Placeholder 2"/>
          <p:cNvSpPr>
            <a:spLocks noGrp="1"/>
          </p:cNvSpPr>
          <p:nvPr>
            <p:ph type="body" sz="half" idx="2"/>
          </p:nvPr>
        </p:nvSpPr>
        <p:spPr>
          <a:xfrm>
            <a:off x="850392" y="3774645"/>
            <a:ext cx="7391400" cy="804862"/>
          </a:xfrm>
        </p:spPr>
        <p:txBody>
          <a:bodyPr>
            <a:normAutofit/>
          </a:bodyPr>
          <a:lstStyle/>
          <a:p>
            <a:r>
              <a:rPr lang="en-US" dirty="0" smtClean="0"/>
              <a:t>This analysis demonstrates a magnitude 2 voltage drop in initial wave crest</a:t>
            </a:r>
          </a:p>
        </p:txBody>
      </p:sp>
      <p:sp>
        <p:nvSpPr>
          <p:cNvPr id="4" name="Footer Placeholder 3"/>
          <p:cNvSpPr>
            <a:spLocks noGrp="1"/>
          </p:cNvSpPr>
          <p:nvPr>
            <p:ph type="ftr" sz="quarter" idx="11"/>
          </p:nvPr>
        </p:nvSpPr>
        <p:spPr/>
        <p:txBody>
          <a:bodyPr/>
          <a:lstStyle/>
          <a:p>
            <a:r>
              <a:rPr lang="en-US" dirty="0" smtClean="0"/>
              <a:t>UCLA Masters of Engineering - Spring 2012</a:t>
            </a:r>
            <a:endParaRPr lang="en-US" dirty="0"/>
          </a:p>
        </p:txBody>
      </p:sp>
      <p:sp>
        <p:nvSpPr>
          <p:cNvPr id="5" name="Slide Number Placeholder 4"/>
          <p:cNvSpPr>
            <a:spLocks noGrp="1"/>
          </p:cNvSpPr>
          <p:nvPr>
            <p:ph type="sldNum" sz="quarter" idx="12"/>
          </p:nvPr>
        </p:nvSpPr>
        <p:spPr/>
        <p:txBody>
          <a:bodyPr/>
          <a:lstStyle/>
          <a:p>
            <a:fld id="{2BD37387-5FFE-4BCC-A4DA-0B988E533874}" type="slidenum">
              <a:rPr lang="en-US" smtClean="0"/>
              <a:pPr/>
              <a:t>23</a:t>
            </a:fld>
            <a:endParaRPr lang="en-US" dirty="0"/>
          </a:p>
        </p:txBody>
      </p:sp>
      <p:pic>
        <p:nvPicPr>
          <p:cNvPr id="7" name="Picture Placeholder 6"/>
          <p:cNvPicPr>
            <a:picLocks noGrp="1" noChangeAspect="1"/>
          </p:cNvPicPr>
          <p:nvPr>
            <p:ph type="pic" idx="1"/>
          </p:nvPr>
        </p:nvPicPr>
        <p:blipFill>
          <a:blip r:embed="rId3" cstate="print">
            <a:extLst>
              <a:ext uri="{28A0092B-C50C-407E-A947-70E740481C1C}">
                <a14:useLocalDpi xmlns:a14="http://schemas.microsoft.com/office/drawing/2010/main" val="0"/>
              </a:ext>
            </a:extLst>
          </a:blip>
          <a:stretch>
            <a:fillRect/>
          </a:stretch>
        </p:blipFill>
        <p:spPr>
          <a:xfrm>
            <a:off x="769905" y="471815"/>
            <a:ext cx="7527380" cy="3135926"/>
          </a:xfrm>
        </p:spPr>
      </p:pic>
    </p:spTree>
    <p:extLst>
      <p:ext uri="{BB962C8B-B14F-4D97-AF65-F5344CB8AC3E}">
        <p14:creationId xmlns:p14="http://schemas.microsoft.com/office/powerpoint/2010/main" val="3727088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Triangulation Simulation</a:t>
            </a:r>
            <a:endParaRPr lang="en-US" dirty="0"/>
          </a:p>
        </p:txBody>
      </p:sp>
      <p:sp>
        <p:nvSpPr>
          <p:cNvPr id="3" name="Content Placeholder 2"/>
          <p:cNvSpPr>
            <a:spLocks noGrp="1"/>
          </p:cNvSpPr>
          <p:nvPr>
            <p:ph idx="1"/>
          </p:nvPr>
        </p:nvSpPr>
        <p:spPr>
          <a:xfrm>
            <a:off x="762000" y="685800"/>
            <a:ext cx="7543800" cy="4419600"/>
          </a:xfrm>
        </p:spPr>
        <p:txBody>
          <a:bodyPr>
            <a:normAutofit/>
          </a:bodyPr>
          <a:lstStyle/>
          <a:p>
            <a:r>
              <a:rPr lang="en-US" dirty="0" smtClean="0"/>
              <a:t>A section of this report will be devoted to simulating the triangulation algorithm in Matlab</a:t>
            </a:r>
          </a:p>
          <a:p>
            <a:r>
              <a:rPr lang="en-US" dirty="0" smtClean="0"/>
              <a:t>The following will be demonstrated:</a:t>
            </a:r>
          </a:p>
          <a:p>
            <a:pPr lvl="1">
              <a:buFont typeface="Courier New" pitchFamily="49" charset="0"/>
              <a:buChar char="o"/>
            </a:pPr>
            <a:r>
              <a:rPr lang="en-US" dirty="0" smtClean="0"/>
              <a:t>Receiving 3 signals</a:t>
            </a:r>
          </a:p>
          <a:p>
            <a:pPr lvl="1">
              <a:buFont typeface="Courier New" pitchFamily="49" charset="0"/>
              <a:buChar char="o"/>
            </a:pPr>
            <a:r>
              <a:rPr lang="en-US" dirty="0" smtClean="0"/>
              <a:t>Finding the time difference of arrival (TDOA) of them</a:t>
            </a:r>
          </a:p>
          <a:p>
            <a:pPr lvl="1">
              <a:buFont typeface="Courier New" pitchFamily="49" charset="0"/>
              <a:buChar char="o"/>
            </a:pPr>
            <a:r>
              <a:rPr lang="en-US" dirty="0" smtClean="0"/>
              <a:t>And knowing the origin of each signal</a:t>
            </a:r>
          </a:p>
          <a:p>
            <a:pPr lvl="1">
              <a:buFont typeface="Courier New" pitchFamily="49" charset="0"/>
              <a:buChar char="o"/>
            </a:pPr>
            <a:r>
              <a:rPr lang="en-US" dirty="0" smtClean="0"/>
              <a:t>Constitutes all that is needed to determine the impact location</a:t>
            </a:r>
          </a:p>
          <a:p>
            <a:pPr marL="320040" lvl="1" indent="0">
              <a:buNone/>
            </a:pPr>
            <a:r>
              <a:rPr lang="en-US" dirty="0" smtClean="0"/>
              <a:t/>
            </a:r>
            <a:br>
              <a:rPr lang="en-US" dirty="0" smtClean="0"/>
            </a:br>
            <a:endParaRPr lang="en-US" dirty="0" smtClean="0"/>
          </a:p>
        </p:txBody>
      </p:sp>
      <p:sp>
        <p:nvSpPr>
          <p:cNvPr id="4" name="Footer Placeholder 3"/>
          <p:cNvSpPr>
            <a:spLocks noGrp="1"/>
          </p:cNvSpPr>
          <p:nvPr>
            <p:ph type="ftr" sz="quarter" idx="11"/>
          </p:nvPr>
        </p:nvSpPr>
        <p:spPr/>
        <p:txBody>
          <a:bodyPr/>
          <a:lstStyle/>
          <a:p>
            <a:r>
              <a:rPr lang="en-US" dirty="0" smtClean="0"/>
              <a:t>UCLA Masters of Engineering - Spring 2012</a:t>
            </a:r>
            <a:endParaRPr lang="en-US" dirty="0"/>
          </a:p>
        </p:txBody>
      </p:sp>
      <p:sp>
        <p:nvSpPr>
          <p:cNvPr id="5" name="Slide Number Placeholder 4"/>
          <p:cNvSpPr>
            <a:spLocks noGrp="1"/>
          </p:cNvSpPr>
          <p:nvPr>
            <p:ph type="sldNum" sz="quarter" idx="12"/>
          </p:nvPr>
        </p:nvSpPr>
        <p:spPr/>
        <p:txBody>
          <a:bodyPr/>
          <a:lstStyle/>
          <a:p>
            <a:fld id="{2BD37387-5FFE-4BCC-A4DA-0B988E533874}" type="slidenum">
              <a:rPr lang="en-US" smtClean="0"/>
              <a:pPr/>
              <a:t>24</a:t>
            </a:fld>
            <a:endParaRPr lang="en-US" dirty="0"/>
          </a:p>
        </p:txBody>
      </p:sp>
    </p:spTree>
    <p:extLst>
      <p:ext uri="{BB962C8B-B14F-4D97-AF65-F5344CB8AC3E}">
        <p14:creationId xmlns:p14="http://schemas.microsoft.com/office/powerpoint/2010/main" val="42227745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Matlab Sensor Simulator</a:t>
            </a:r>
            <a:endParaRPr lang="en-US" dirty="0"/>
          </a:p>
        </p:txBody>
      </p:sp>
      <p:pic>
        <p:nvPicPr>
          <p:cNvPr id="8" name="Content Placeholder 7" descr="sensor_node_layout.png"/>
          <p:cNvPicPr>
            <a:picLocks noGrp="1" noChangeAspect="1"/>
          </p:cNvPicPr>
          <p:nvPr>
            <p:ph sz="half" idx="1"/>
          </p:nvPr>
        </p:nvPicPr>
        <p:blipFill>
          <a:blip r:embed="rId3" cstate="print">
            <a:clrChange>
              <a:clrFrom>
                <a:srgbClr val="FFFFFF"/>
              </a:clrFrom>
              <a:clrTo>
                <a:srgbClr val="FFFFFF">
                  <a:alpha val="0"/>
                </a:srgbClr>
              </a:clrTo>
            </a:clrChange>
          </a:blip>
          <a:stretch>
            <a:fillRect/>
          </a:stretch>
        </p:blipFill>
        <p:spPr>
          <a:xfrm>
            <a:off x="761999" y="1121568"/>
            <a:ext cx="4092575" cy="3069431"/>
          </a:xfrm>
        </p:spPr>
      </p:pic>
      <p:sp>
        <p:nvSpPr>
          <p:cNvPr id="9" name="Content Placeholder 8"/>
          <p:cNvSpPr>
            <a:spLocks noGrp="1"/>
          </p:cNvSpPr>
          <p:nvPr>
            <p:ph sz="half" idx="2"/>
          </p:nvPr>
        </p:nvSpPr>
        <p:spPr>
          <a:xfrm>
            <a:off x="4648200" y="609600"/>
            <a:ext cx="3657600" cy="4724400"/>
          </a:xfrm>
        </p:spPr>
        <p:txBody>
          <a:bodyPr>
            <a:normAutofit fontScale="77500" lnSpcReduction="20000"/>
          </a:bodyPr>
          <a:lstStyle/>
          <a:p>
            <a:r>
              <a:rPr lang="en-US" dirty="0" smtClean="0"/>
              <a:t>To the left is a top view of the sensor. </a:t>
            </a:r>
          </a:p>
          <a:p>
            <a:pPr lvl="1"/>
            <a:r>
              <a:rPr lang="en-US" dirty="0" smtClean="0"/>
              <a:t>The asterisks are the locations of capacitive islands (or nodes)</a:t>
            </a:r>
          </a:p>
          <a:p>
            <a:r>
              <a:rPr lang="en-US" dirty="0" smtClean="0"/>
              <a:t>The impact location marked by a black dot.</a:t>
            </a:r>
          </a:p>
          <a:p>
            <a:r>
              <a:rPr lang="en-US" dirty="0" smtClean="0"/>
              <a:t>Active nodes are colored green</a:t>
            </a:r>
          </a:p>
          <a:p>
            <a:pPr lvl="1"/>
            <a:r>
              <a:rPr lang="en-US" dirty="0" smtClean="0"/>
              <a:t>Nodes are active (green) once the SAW touches them.</a:t>
            </a:r>
          </a:p>
          <a:p>
            <a:pPr lvl="1"/>
            <a:r>
              <a:rPr lang="en-US" dirty="0" smtClean="0"/>
              <a:t>Theoretically, all nodes will activate when the SAW touches them, but only the first 3 matter for triangulation</a:t>
            </a:r>
          </a:p>
        </p:txBody>
      </p:sp>
      <p:sp>
        <p:nvSpPr>
          <p:cNvPr id="4" name="Footer Placeholder 3"/>
          <p:cNvSpPr>
            <a:spLocks noGrp="1"/>
          </p:cNvSpPr>
          <p:nvPr>
            <p:ph type="ftr" sz="quarter" idx="11"/>
          </p:nvPr>
        </p:nvSpPr>
        <p:spPr/>
        <p:txBody>
          <a:bodyPr/>
          <a:lstStyle/>
          <a:p>
            <a:r>
              <a:rPr lang="en-US" dirty="0" smtClean="0"/>
              <a:t>UCLA Masters of Engineering - Spring 2012</a:t>
            </a:r>
            <a:endParaRPr lang="en-US" dirty="0"/>
          </a:p>
        </p:txBody>
      </p:sp>
      <p:sp>
        <p:nvSpPr>
          <p:cNvPr id="5" name="Slide Number Placeholder 4"/>
          <p:cNvSpPr>
            <a:spLocks noGrp="1"/>
          </p:cNvSpPr>
          <p:nvPr>
            <p:ph type="sldNum" sz="quarter" idx="12"/>
          </p:nvPr>
        </p:nvSpPr>
        <p:spPr/>
        <p:txBody>
          <a:bodyPr/>
          <a:lstStyle/>
          <a:p>
            <a:fld id="{2BD37387-5FFE-4BCC-A4DA-0B988E533874}" type="slidenum">
              <a:rPr lang="en-US" smtClean="0"/>
              <a:pPr/>
              <a:t>25</a:t>
            </a:fld>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Resolved</a:t>
            </a:r>
            <a:endParaRPr lang="en-US" dirty="0"/>
          </a:p>
        </p:txBody>
      </p:sp>
      <p:pic>
        <p:nvPicPr>
          <p:cNvPr id="7" name="Content Placeholder 6" descr="triangulation_matlab.png"/>
          <p:cNvPicPr>
            <a:picLocks noGrp="1" noChangeAspect="1"/>
          </p:cNvPicPr>
          <p:nvPr>
            <p:ph sz="half" idx="1"/>
          </p:nvPr>
        </p:nvPicPr>
        <p:blipFill>
          <a:blip r:embed="rId3" cstate="print">
            <a:clrChange>
              <a:clrFrom>
                <a:srgbClr val="FFFFFF"/>
              </a:clrFrom>
              <a:clrTo>
                <a:srgbClr val="FFFFFF">
                  <a:alpha val="0"/>
                </a:srgbClr>
              </a:clrTo>
            </a:clrChange>
          </a:blip>
          <a:stretch>
            <a:fillRect/>
          </a:stretch>
        </p:blipFill>
        <p:spPr>
          <a:xfrm>
            <a:off x="762000" y="1121568"/>
            <a:ext cx="4092576" cy="3069432"/>
          </a:xfrm>
        </p:spPr>
      </p:pic>
      <p:sp>
        <p:nvSpPr>
          <p:cNvPr id="4" name="Content Placeholder 3"/>
          <p:cNvSpPr>
            <a:spLocks noGrp="1"/>
          </p:cNvSpPr>
          <p:nvPr>
            <p:ph sz="half" idx="2"/>
          </p:nvPr>
        </p:nvSpPr>
        <p:spPr>
          <a:xfrm>
            <a:off x="4648200" y="609600"/>
            <a:ext cx="3657600" cy="4343399"/>
          </a:xfrm>
        </p:spPr>
        <p:txBody>
          <a:bodyPr>
            <a:normAutofit fontScale="92500" lnSpcReduction="10000"/>
          </a:bodyPr>
          <a:lstStyle/>
          <a:p>
            <a:r>
              <a:rPr lang="en-US" dirty="0" smtClean="0"/>
              <a:t>This image is a visual representations of the triangulation algorithm</a:t>
            </a:r>
          </a:p>
          <a:p>
            <a:r>
              <a:rPr lang="en-US" dirty="0" smtClean="0"/>
              <a:t>The resolved impact location is the red dot at the intersection of the 3 circles.</a:t>
            </a:r>
          </a:p>
          <a:p>
            <a:pPr lvl="1"/>
            <a:r>
              <a:rPr lang="en-US" dirty="0" smtClean="0"/>
              <a:t>Details of this will be explained more thoroughly in the final report</a:t>
            </a:r>
          </a:p>
        </p:txBody>
      </p:sp>
      <p:sp>
        <p:nvSpPr>
          <p:cNvPr id="5" name="Footer Placeholder 4"/>
          <p:cNvSpPr>
            <a:spLocks noGrp="1"/>
          </p:cNvSpPr>
          <p:nvPr>
            <p:ph type="ftr" sz="quarter" idx="11"/>
          </p:nvPr>
        </p:nvSpPr>
        <p:spPr/>
        <p:txBody>
          <a:bodyPr/>
          <a:lstStyle/>
          <a:p>
            <a:r>
              <a:rPr lang="en-US" dirty="0" smtClean="0"/>
              <a:t>UCLA Masters of Engineering - Spring 2012</a:t>
            </a:r>
            <a:endParaRPr lang="en-US" dirty="0"/>
          </a:p>
        </p:txBody>
      </p:sp>
      <p:sp>
        <p:nvSpPr>
          <p:cNvPr id="6" name="Slide Number Placeholder 5"/>
          <p:cNvSpPr>
            <a:spLocks noGrp="1"/>
          </p:cNvSpPr>
          <p:nvPr>
            <p:ph type="sldNum" sz="quarter" idx="12"/>
          </p:nvPr>
        </p:nvSpPr>
        <p:spPr/>
        <p:txBody>
          <a:bodyPr/>
          <a:lstStyle/>
          <a:p>
            <a:fld id="{2BD37387-5FFE-4BCC-A4DA-0B988E533874}" type="slidenum">
              <a:rPr lang="en-US" smtClean="0"/>
              <a:pPr/>
              <a:t>26</a:t>
            </a:fld>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lose up impact detection.png"/>
          <p:cNvPicPr>
            <a:picLocks noGrp="1" noChangeAspect="1"/>
          </p:cNvPicPr>
          <p:nvPr>
            <p:ph sz="half" idx="1"/>
          </p:nvPr>
        </p:nvPicPr>
        <p:blipFill>
          <a:blip r:embed="rId3" cstate="print">
            <a:clrChange>
              <a:clrFrom>
                <a:srgbClr val="FFFFFF"/>
              </a:clrFrom>
              <a:clrTo>
                <a:srgbClr val="FFFFFF">
                  <a:alpha val="0"/>
                </a:srgbClr>
              </a:clrTo>
            </a:clrChange>
          </a:blip>
          <a:stretch>
            <a:fillRect/>
          </a:stretch>
        </p:blipFill>
        <p:spPr>
          <a:xfrm>
            <a:off x="762000" y="1121568"/>
            <a:ext cx="4096512" cy="3072384"/>
          </a:xfrm>
        </p:spPr>
      </p:pic>
      <p:sp>
        <p:nvSpPr>
          <p:cNvPr id="2" name="Title 1"/>
          <p:cNvSpPr>
            <a:spLocks noGrp="1"/>
          </p:cNvSpPr>
          <p:nvPr>
            <p:ph type="title"/>
          </p:nvPr>
        </p:nvSpPr>
        <p:spPr/>
        <p:txBody>
          <a:bodyPr/>
          <a:lstStyle/>
          <a:p>
            <a:r>
              <a:rPr lang="en-US" dirty="0" smtClean="0"/>
              <a:t>Zoomed in Location</a:t>
            </a:r>
            <a:endParaRPr lang="en-US" dirty="0"/>
          </a:p>
        </p:txBody>
      </p:sp>
      <p:sp>
        <p:nvSpPr>
          <p:cNvPr id="4" name="Content Placeholder 3"/>
          <p:cNvSpPr>
            <a:spLocks noGrp="1"/>
          </p:cNvSpPr>
          <p:nvPr>
            <p:ph sz="half" idx="2"/>
          </p:nvPr>
        </p:nvSpPr>
        <p:spPr>
          <a:xfrm>
            <a:off x="4648200" y="609600"/>
            <a:ext cx="3657600" cy="4724400"/>
          </a:xfrm>
        </p:spPr>
        <p:txBody>
          <a:bodyPr>
            <a:normAutofit fontScale="77500" lnSpcReduction="20000"/>
          </a:bodyPr>
          <a:lstStyle/>
          <a:p>
            <a:r>
              <a:rPr lang="en-US" dirty="0" smtClean="0"/>
              <a:t>This slide shows a close up of the detected location and impact</a:t>
            </a:r>
          </a:p>
          <a:p>
            <a:r>
              <a:rPr lang="en-US" dirty="0" smtClean="0"/>
              <a:t>The delta between the actual hit and resolved location is 0.001” or 0.254 mm. Compared to its 2 sq. inch area, this is a 0.05% error.</a:t>
            </a:r>
          </a:p>
          <a:p>
            <a:r>
              <a:rPr lang="en-US" dirty="0" smtClean="0"/>
              <a:t>A Monte Carlo of 30,000 simulations showed none having an error greater than 2.83%</a:t>
            </a:r>
          </a:p>
          <a:p>
            <a:pPr lvl="1"/>
            <a:r>
              <a:rPr lang="en-US" dirty="0" smtClean="0"/>
              <a:t>This means that, at worst, the detected impact location will be 0.0566”, or 1.438 mm, from the actual impact location. </a:t>
            </a:r>
          </a:p>
        </p:txBody>
      </p:sp>
      <p:sp>
        <p:nvSpPr>
          <p:cNvPr id="5" name="Footer Placeholder 4"/>
          <p:cNvSpPr>
            <a:spLocks noGrp="1"/>
          </p:cNvSpPr>
          <p:nvPr>
            <p:ph type="ftr" sz="quarter" idx="11"/>
          </p:nvPr>
        </p:nvSpPr>
        <p:spPr/>
        <p:txBody>
          <a:bodyPr/>
          <a:lstStyle/>
          <a:p>
            <a:r>
              <a:rPr lang="en-US" dirty="0" smtClean="0"/>
              <a:t>UCLA Masters of Engineering - Spring 2012</a:t>
            </a:r>
            <a:endParaRPr lang="en-US" dirty="0"/>
          </a:p>
        </p:txBody>
      </p:sp>
      <p:sp>
        <p:nvSpPr>
          <p:cNvPr id="6" name="Slide Number Placeholder 5"/>
          <p:cNvSpPr>
            <a:spLocks noGrp="1"/>
          </p:cNvSpPr>
          <p:nvPr>
            <p:ph type="sldNum" sz="quarter" idx="12"/>
          </p:nvPr>
        </p:nvSpPr>
        <p:spPr/>
        <p:txBody>
          <a:bodyPr/>
          <a:lstStyle/>
          <a:p>
            <a:fld id="{2BD37387-5FFE-4BCC-A4DA-0B988E533874}" type="slidenum">
              <a:rPr lang="en-US" smtClean="0"/>
              <a:pPr/>
              <a:t>27</a:t>
            </a:fld>
            <a:endParaRPr lang="en-US" dirty="0"/>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Movie: Sensor in Action </a:t>
            </a:r>
            <a:endParaRPr lang="en-US" dirty="0"/>
          </a:p>
        </p:txBody>
      </p:sp>
      <p:sp>
        <p:nvSpPr>
          <p:cNvPr id="5" name="Footer Placeholder 4"/>
          <p:cNvSpPr>
            <a:spLocks noGrp="1"/>
          </p:cNvSpPr>
          <p:nvPr>
            <p:ph type="ftr" sz="quarter" idx="11"/>
          </p:nvPr>
        </p:nvSpPr>
        <p:spPr/>
        <p:txBody>
          <a:bodyPr/>
          <a:lstStyle/>
          <a:p>
            <a:r>
              <a:rPr lang="en-US" dirty="0" smtClean="0"/>
              <a:t>UCLA Masters of Engineering - Spring 2012</a:t>
            </a:r>
            <a:endParaRPr lang="en-US" dirty="0"/>
          </a:p>
        </p:txBody>
      </p:sp>
      <p:sp>
        <p:nvSpPr>
          <p:cNvPr id="6" name="Slide Number Placeholder 5"/>
          <p:cNvSpPr>
            <a:spLocks noGrp="1"/>
          </p:cNvSpPr>
          <p:nvPr>
            <p:ph type="sldNum" sz="quarter" idx="12"/>
          </p:nvPr>
        </p:nvSpPr>
        <p:spPr/>
        <p:txBody>
          <a:bodyPr/>
          <a:lstStyle/>
          <a:p>
            <a:fld id="{2BD37387-5FFE-4BCC-A4DA-0B988E533874}" type="slidenum">
              <a:rPr lang="en-US" smtClean="0"/>
              <a:pPr/>
              <a:t>28</a:t>
            </a:fld>
            <a:endParaRPr lang="en-US" dirty="0"/>
          </a:p>
        </p:txBody>
      </p:sp>
      <p:pic>
        <p:nvPicPr>
          <p:cNvPr id="9" name="triangulation_compress.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cstate="print"/>
          <a:stretch>
            <a:fillRect/>
          </a:stretch>
        </p:blipFill>
        <p:spPr>
          <a:xfrm>
            <a:off x="1371600" y="457200"/>
            <a:ext cx="6400800" cy="4800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50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histogram_30000.png"/>
          <p:cNvPicPr>
            <a:picLocks noGrp="1" noChangeAspect="1"/>
          </p:cNvPicPr>
          <p:nvPr>
            <p:ph idx="1"/>
          </p:nvPr>
        </p:nvPicPr>
        <p:blipFill>
          <a:blip r:embed="rId3" cstate="print">
            <a:clrChange>
              <a:clrFrom>
                <a:srgbClr val="FFFFFF"/>
              </a:clrFrom>
              <a:clrTo>
                <a:srgbClr val="FFFFFF">
                  <a:alpha val="0"/>
                </a:srgbClr>
              </a:clrTo>
            </a:clrChange>
          </a:blip>
          <a:stretch>
            <a:fillRect/>
          </a:stretch>
        </p:blipFill>
        <p:spPr>
          <a:xfrm>
            <a:off x="3715670" y="794837"/>
            <a:ext cx="4586035" cy="3439526"/>
          </a:xfrm>
        </p:spPr>
      </p:pic>
      <p:sp>
        <p:nvSpPr>
          <p:cNvPr id="6" name="Title 5"/>
          <p:cNvSpPr>
            <a:spLocks noGrp="1"/>
          </p:cNvSpPr>
          <p:nvPr>
            <p:ph type="title"/>
          </p:nvPr>
        </p:nvSpPr>
        <p:spPr/>
        <p:txBody>
          <a:bodyPr>
            <a:noAutofit/>
          </a:bodyPr>
          <a:lstStyle/>
          <a:p>
            <a:r>
              <a:rPr lang="en-US" sz="4900" dirty="0" smtClean="0"/>
              <a:t>Monte Carlo Histogram – </a:t>
            </a:r>
            <a:br>
              <a:rPr lang="en-US" sz="4900" dirty="0" smtClean="0"/>
            </a:br>
            <a:r>
              <a:rPr lang="en-US" sz="4900" dirty="0" smtClean="0"/>
              <a:t>Algorithm Time</a:t>
            </a:r>
            <a:endParaRPr lang="en-US" sz="4900" dirty="0"/>
          </a:p>
        </p:txBody>
      </p:sp>
      <p:sp>
        <p:nvSpPr>
          <p:cNvPr id="8" name="Text Placeholder 7"/>
          <p:cNvSpPr>
            <a:spLocks noGrp="1"/>
          </p:cNvSpPr>
          <p:nvPr>
            <p:ph type="body" sz="half" idx="2"/>
          </p:nvPr>
        </p:nvSpPr>
        <p:spPr>
          <a:xfrm>
            <a:off x="762001" y="457200"/>
            <a:ext cx="2673657" cy="4191000"/>
          </a:xfrm>
        </p:spPr>
        <p:txBody>
          <a:bodyPr>
            <a:normAutofit fontScale="92500" lnSpcReduction="20000"/>
          </a:bodyPr>
          <a:lstStyle/>
          <a:p>
            <a:r>
              <a:rPr lang="en-US" dirty="0" smtClean="0"/>
              <a:t>This histogram represents a set of 30,000 Monte Carlo simulations of the triangulation algorithm, reduced to 200 bins for easier viewing.</a:t>
            </a:r>
          </a:p>
          <a:p>
            <a:endParaRPr lang="en-US" dirty="0" smtClean="0"/>
          </a:p>
          <a:p>
            <a:r>
              <a:rPr lang="en-US" dirty="0" smtClean="0"/>
              <a:t>The X-axis is the amount of time it took the algorithm to determine location in seconds</a:t>
            </a:r>
          </a:p>
          <a:p>
            <a:endParaRPr lang="en-US" dirty="0" smtClean="0"/>
          </a:p>
          <a:p>
            <a:r>
              <a:rPr lang="en-US" sz="1800" dirty="0" smtClean="0">
                <a:latin typeface="Courier New" pitchFamily="49" charset="0"/>
                <a:cs typeface="Courier New" pitchFamily="49" charset="0"/>
              </a:rPr>
              <a:t>Mean Sec  = 0.0637</a:t>
            </a:r>
          </a:p>
          <a:p>
            <a:r>
              <a:rPr lang="en-US" sz="1800" dirty="0" smtClean="0">
                <a:latin typeface="Courier New" pitchFamily="49" charset="0"/>
                <a:cs typeface="Courier New" pitchFamily="49" charset="0"/>
              </a:rPr>
              <a:t>Std. Dev. = 0.0242</a:t>
            </a:r>
          </a:p>
          <a:p>
            <a:r>
              <a:rPr lang="en-US" sz="1800" dirty="0" smtClean="0">
                <a:latin typeface="Courier New" pitchFamily="49" charset="0"/>
                <a:cs typeface="Courier New" pitchFamily="49" charset="0"/>
              </a:rPr>
              <a:t>Max Sec   = 0.3467</a:t>
            </a:r>
          </a:p>
          <a:p>
            <a:r>
              <a:rPr lang="en-US" sz="1800" dirty="0" smtClean="0">
                <a:latin typeface="Courier New" pitchFamily="49" charset="0"/>
                <a:cs typeface="Courier New" pitchFamily="49" charset="0"/>
              </a:rPr>
              <a:t>Min Sec   = 0.0003</a:t>
            </a:r>
            <a:endParaRPr lang="en-US" sz="1800" dirty="0">
              <a:latin typeface="Courier New" pitchFamily="49" charset="0"/>
              <a:cs typeface="Courier New" pitchFamily="49" charset="0"/>
            </a:endParaRPr>
          </a:p>
        </p:txBody>
      </p:sp>
      <p:sp>
        <p:nvSpPr>
          <p:cNvPr id="4" name="Footer Placeholder 3"/>
          <p:cNvSpPr>
            <a:spLocks noGrp="1"/>
          </p:cNvSpPr>
          <p:nvPr>
            <p:ph type="ftr" sz="quarter" idx="11"/>
          </p:nvPr>
        </p:nvSpPr>
        <p:spPr/>
        <p:txBody>
          <a:bodyPr/>
          <a:lstStyle/>
          <a:p>
            <a:r>
              <a:rPr lang="en-US" dirty="0" smtClean="0"/>
              <a:t>UCLA Masters of Engineering - Spring 2012</a:t>
            </a:r>
            <a:endParaRPr lang="en-US" dirty="0"/>
          </a:p>
        </p:txBody>
      </p:sp>
      <p:sp>
        <p:nvSpPr>
          <p:cNvPr id="5" name="Slide Number Placeholder 4"/>
          <p:cNvSpPr>
            <a:spLocks noGrp="1"/>
          </p:cNvSpPr>
          <p:nvPr>
            <p:ph type="sldNum" sz="quarter" idx="12"/>
          </p:nvPr>
        </p:nvSpPr>
        <p:spPr/>
        <p:txBody>
          <a:bodyPr/>
          <a:lstStyle/>
          <a:p>
            <a:fld id="{2BD37387-5FFE-4BCC-A4DA-0B988E533874}" type="slidenum">
              <a:rPr lang="en-US" smtClean="0"/>
              <a:pPr/>
              <a:t>29</a:t>
            </a:fld>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Action View</a:t>
            </a:r>
            <a:endParaRPr lang="en-US" dirty="0"/>
          </a:p>
        </p:txBody>
      </p:sp>
      <p:pic>
        <p:nvPicPr>
          <p:cNvPr id="9" name="Content Placeholder 8"/>
          <p:cNvPicPr>
            <a:picLocks noGrp="1"/>
          </p:cNvPicPr>
          <p:nvPr>
            <p:ph sz="half" idx="1"/>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762000" y="681554"/>
            <a:ext cx="3657600" cy="3623229"/>
          </a:xfrm>
          <a:prstGeom prst="rect">
            <a:avLst/>
          </a:prstGeom>
          <a:noFill/>
          <a:ln>
            <a:noFill/>
          </a:ln>
        </p:spPr>
      </p:pic>
      <p:sp>
        <p:nvSpPr>
          <p:cNvPr id="2" name="Content Placeholder 1"/>
          <p:cNvSpPr>
            <a:spLocks noGrp="1"/>
          </p:cNvSpPr>
          <p:nvPr>
            <p:ph sz="half" idx="2"/>
          </p:nvPr>
        </p:nvSpPr>
        <p:spPr/>
        <p:txBody>
          <a:bodyPr>
            <a:normAutofit fontScale="92500" lnSpcReduction="20000"/>
          </a:bodyPr>
          <a:lstStyle/>
          <a:p>
            <a:pPr marL="514350" indent="-514350">
              <a:buFont typeface="+mj-lt"/>
              <a:buAutoNum type="arabicPeriod"/>
            </a:pPr>
            <a:r>
              <a:rPr lang="en-US" dirty="0" smtClean="0"/>
              <a:t>An object hits the sensor</a:t>
            </a:r>
          </a:p>
          <a:p>
            <a:pPr marL="514350" indent="-514350">
              <a:buFont typeface="+mj-lt"/>
              <a:buAutoNum type="arabicPeriod"/>
            </a:pPr>
            <a:r>
              <a:rPr lang="en-US" dirty="0" smtClean="0"/>
              <a:t>SAW is produced</a:t>
            </a:r>
          </a:p>
          <a:p>
            <a:pPr marL="514350" indent="-514350">
              <a:buFont typeface="+mj-lt"/>
              <a:buAutoNum type="arabicPeriod"/>
            </a:pPr>
            <a:r>
              <a:rPr lang="en-US" dirty="0" smtClean="0"/>
              <a:t>Crest of SAW activates nodes via Piezoelectric effect</a:t>
            </a:r>
          </a:p>
          <a:p>
            <a:pPr marL="514350" indent="-514350">
              <a:buFont typeface="+mj-lt"/>
              <a:buAutoNum type="arabicPeriod"/>
            </a:pPr>
            <a:r>
              <a:rPr lang="en-US" dirty="0" smtClean="0"/>
              <a:t>Nodes produce wireless chirp</a:t>
            </a:r>
            <a:endParaRPr lang="en-US" dirty="0"/>
          </a:p>
          <a:p>
            <a:pPr marL="514350" indent="-514350">
              <a:buFont typeface="+mj-lt"/>
              <a:buAutoNum type="arabicPeriod"/>
            </a:pPr>
            <a:r>
              <a:rPr lang="en-US" dirty="0" smtClean="0"/>
              <a:t>Location is resolved with Triangulation </a:t>
            </a:r>
            <a:endParaRPr lang="en-US" dirty="0"/>
          </a:p>
        </p:txBody>
      </p:sp>
      <p:sp>
        <p:nvSpPr>
          <p:cNvPr id="6" name="Footer Placeholder 5"/>
          <p:cNvSpPr>
            <a:spLocks noGrp="1"/>
          </p:cNvSpPr>
          <p:nvPr>
            <p:ph type="ftr" sz="quarter" idx="11"/>
          </p:nvPr>
        </p:nvSpPr>
        <p:spPr/>
        <p:txBody>
          <a:bodyPr/>
          <a:lstStyle/>
          <a:p>
            <a:r>
              <a:rPr lang="en-US" dirty="0" smtClean="0"/>
              <a:t>UCLA Masters of Engineering - Spring 2012</a:t>
            </a:r>
            <a:endParaRPr lang="en-US" dirty="0"/>
          </a:p>
        </p:txBody>
      </p:sp>
      <p:sp>
        <p:nvSpPr>
          <p:cNvPr id="7" name="Slide Number Placeholder 6"/>
          <p:cNvSpPr>
            <a:spLocks noGrp="1"/>
          </p:cNvSpPr>
          <p:nvPr>
            <p:ph type="sldNum" sz="quarter" idx="12"/>
          </p:nvPr>
        </p:nvSpPr>
        <p:spPr/>
        <p:txBody>
          <a:bodyPr/>
          <a:lstStyle/>
          <a:p>
            <a:fld id="{2BD37387-5FFE-4BCC-A4DA-0B988E533874}" type="slidenum">
              <a:rPr lang="en-US" smtClean="0"/>
              <a:pPr/>
              <a:t>3</a:t>
            </a:fld>
            <a:endParaRPr lang="en-US" dirty="0"/>
          </a:p>
        </p:txBody>
      </p:sp>
    </p:spTree>
    <p:extLst>
      <p:ext uri="{BB962C8B-B14F-4D97-AF65-F5344CB8AC3E}">
        <p14:creationId xmlns:p14="http://schemas.microsoft.com/office/powerpoint/2010/main" val="8665583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histogram_acc_30000.png"/>
          <p:cNvPicPr>
            <a:picLocks noGrp="1" noChangeAspect="1"/>
          </p:cNvPicPr>
          <p:nvPr>
            <p:ph idx="1"/>
          </p:nvPr>
        </p:nvPicPr>
        <p:blipFill>
          <a:blip r:embed="rId3" cstate="print">
            <a:clrChange>
              <a:clrFrom>
                <a:srgbClr val="FFFFFF"/>
              </a:clrFrom>
              <a:clrTo>
                <a:srgbClr val="FFFFFF">
                  <a:alpha val="0"/>
                </a:srgbClr>
              </a:clrTo>
            </a:clrChange>
          </a:blip>
          <a:stretch>
            <a:fillRect/>
          </a:stretch>
        </p:blipFill>
        <p:spPr>
          <a:xfrm>
            <a:off x="3711575" y="791766"/>
            <a:ext cx="4594224" cy="3445668"/>
          </a:xfrm>
        </p:spPr>
      </p:pic>
      <p:sp>
        <p:nvSpPr>
          <p:cNvPr id="2" name="Title 1"/>
          <p:cNvSpPr>
            <a:spLocks noGrp="1"/>
          </p:cNvSpPr>
          <p:nvPr>
            <p:ph type="title"/>
          </p:nvPr>
        </p:nvSpPr>
        <p:spPr/>
        <p:txBody>
          <a:bodyPr>
            <a:normAutofit fontScale="90000"/>
          </a:bodyPr>
          <a:lstStyle/>
          <a:p>
            <a:r>
              <a:rPr lang="en-US" dirty="0" smtClean="0"/>
              <a:t>Monte Carlo Histogram – </a:t>
            </a:r>
            <a:br>
              <a:rPr lang="en-US" dirty="0" smtClean="0"/>
            </a:br>
            <a:r>
              <a:rPr lang="en-US" dirty="0" smtClean="0"/>
              <a:t>Algorithm Accuracy</a:t>
            </a:r>
            <a:endParaRPr lang="en-US" dirty="0"/>
          </a:p>
        </p:txBody>
      </p:sp>
      <p:sp>
        <p:nvSpPr>
          <p:cNvPr id="4" name="Text Placeholder 3"/>
          <p:cNvSpPr>
            <a:spLocks noGrp="1"/>
          </p:cNvSpPr>
          <p:nvPr>
            <p:ph type="body" sz="half" idx="2"/>
          </p:nvPr>
        </p:nvSpPr>
        <p:spPr>
          <a:xfrm>
            <a:off x="762001" y="457200"/>
            <a:ext cx="2673657" cy="4267200"/>
          </a:xfrm>
        </p:spPr>
        <p:txBody>
          <a:bodyPr>
            <a:normAutofit fontScale="62500" lnSpcReduction="20000"/>
          </a:bodyPr>
          <a:lstStyle/>
          <a:p>
            <a:r>
              <a:rPr lang="en-US" sz="2400" dirty="0" smtClean="0"/>
              <a:t>This histogram aggregates the distance between the actual hit location and the algorithm’s resolved hit location. </a:t>
            </a:r>
          </a:p>
          <a:p>
            <a:endParaRPr lang="en-US" sz="2400" dirty="0" smtClean="0"/>
          </a:p>
          <a:p>
            <a:r>
              <a:rPr lang="en-US" sz="2400" dirty="0" smtClean="0"/>
              <a:t>This is based off the same 30,000 Monte Carlo and fit into 85 bins.</a:t>
            </a:r>
          </a:p>
          <a:p>
            <a:endParaRPr lang="en-US" sz="2400" dirty="0" smtClean="0"/>
          </a:p>
          <a:p>
            <a:r>
              <a:rPr lang="en-US" sz="2400" dirty="0" smtClean="0"/>
              <a:t>Of the 30,000 simulations, about 1,600 had nearly 0% error. The average error is 0.49% compared to the 2 sq. inch area.</a:t>
            </a:r>
          </a:p>
          <a:p>
            <a:endParaRPr lang="en-US" sz="2400" dirty="0" smtClean="0"/>
          </a:p>
          <a:p>
            <a:r>
              <a:rPr lang="en-US" sz="2400" dirty="0" smtClean="0">
                <a:latin typeface="Courier New" pitchFamily="49" charset="0"/>
                <a:cs typeface="Courier New" pitchFamily="49" charset="0"/>
              </a:rPr>
              <a:t>Mean dist. = 0.0097”</a:t>
            </a:r>
          </a:p>
          <a:p>
            <a:r>
              <a:rPr lang="en-US" sz="2400" dirty="0" smtClean="0">
                <a:latin typeface="Courier New" pitchFamily="49" charset="0"/>
                <a:cs typeface="Courier New" pitchFamily="49" charset="0"/>
              </a:rPr>
              <a:t>Std. Dev.  = 0.0070”</a:t>
            </a:r>
          </a:p>
          <a:p>
            <a:r>
              <a:rPr lang="en-US" sz="2400" dirty="0" smtClean="0">
                <a:latin typeface="Courier New" pitchFamily="49" charset="0"/>
                <a:cs typeface="Courier New" pitchFamily="49" charset="0"/>
              </a:rPr>
              <a:t>Max dist.  = 0.0566”</a:t>
            </a:r>
          </a:p>
          <a:p>
            <a:r>
              <a:rPr lang="en-US" sz="2400" dirty="0" smtClean="0">
                <a:latin typeface="Courier New" pitchFamily="49" charset="0"/>
                <a:cs typeface="Courier New" pitchFamily="49" charset="0"/>
              </a:rPr>
              <a:t>Min dist.  = 0.0000”</a:t>
            </a:r>
          </a:p>
          <a:p>
            <a:endParaRPr lang="en-US" dirty="0"/>
          </a:p>
        </p:txBody>
      </p:sp>
      <p:sp>
        <p:nvSpPr>
          <p:cNvPr id="5" name="Footer Placeholder 4"/>
          <p:cNvSpPr>
            <a:spLocks noGrp="1"/>
          </p:cNvSpPr>
          <p:nvPr>
            <p:ph type="ftr" sz="quarter" idx="11"/>
          </p:nvPr>
        </p:nvSpPr>
        <p:spPr/>
        <p:txBody>
          <a:bodyPr/>
          <a:lstStyle/>
          <a:p>
            <a:r>
              <a:rPr lang="en-US" dirty="0" smtClean="0"/>
              <a:t>UCLA Masters of Engineering - Spring 2012</a:t>
            </a:r>
            <a:endParaRPr lang="en-US" dirty="0"/>
          </a:p>
        </p:txBody>
      </p:sp>
      <p:sp>
        <p:nvSpPr>
          <p:cNvPr id="6" name="Slide Number Placeholder 5"/>
          <p:cNvSpPr>
            <a:spLocks noGrp="1"/>
          </p:cNvSpPr>
          <p:nvPr>
            <p:ph type="sldNum" sz="quarter" idx="12"/>
          </p:nvPr>
        </p:nvSpPr>
        <p:spPr/>
        <p:txBody>
          <a:bodyPr/>
          <a:lstStyle/>
          <a:p>
            <a:fld id="{2BD37387-5FFE-4BCC-A4DA-0B988E533874}" type="slidenum">
              <a:rPr lang="en-US" smtClean="0"/>
              <a:pPr/>
              <a:t>30</a:t>
            </a:fld>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762000" y="685800"/>
            <a:ext cx="7543800" cy="4572000"/>
          </a:xfrm>
        </p:spPr>
        <p:txBody>
          <a:bodyPr>
            <a:normAutofit fontScale="92500" lnSpcReduction="20000"/>
          </a:bodyPr>
          <a:lstStyle/>
          <a:p>
            <a:pPr lvl="0"/>
            <a:r>
              <a:rPr lang="en-US" sz="1400" dirty="0" err="1"/>
              <a:t>Polh</a:t>
            </a:r>
            <a:r>
              <a:rPr lang="en-US" sz="1400" dirty="0"/>
              <a:t>, A. “A Review of Wireless SAW Sensors” </a:t>
            </a:r>
            <a:r>
              <a:rPr lang="en-US" sz="1400" dirty="0" err="1"/>
              <a:t>Ultrasonics</a:t>
            </a:r>
            <a:r>
              <a:rPr lang="en-US" sz="1400" dirty="0"/>
              <a:t>, Ferroelectrics and Frequency Control. IEEE Transactions on Vol. 47, </a:t>
            </a:r>
            <a:r>
              <a:rPr lang="en-US" sz="1400" dirty="0" err="1"/>
              <a:t>PP</a:t>
            </a:r>
            <a:r>
              <a:rPr lang="en-US" sz="1400" dirty="0"/>
              <a:t>: 317-332, 2000</a:t>
            </a:r>
          </a:p>
          <a:p>
            <a:pPr lvl="0"/>
            <a:r>
              <a:rPr lang="en-US" sz="1400" dirty="0"/>
              <a:t>Fu, Q. </a:t>
            </a:r>
            <a:r>
              <a:rPr lang="en-US" sz="1400" dirty="0" err="1"/>
              <a:t>Luo</a:t>
            </a:r>
            <a:r>
              <a:rPr lang="en-US" sz="1400" dirty="0"/>
              <a:t>, W. Wang, Y. Wang, J. Zhou, D. “Simulation of Wireless Passive SAW Sensors Based on FEM/</a:t>
            </a:r>
            <a:r>
              <a:rPr lang="en-US" sz="1400" dirty="0" err="1"/>
              <a:t>BEM</a:t>
            </a:r>
            <a:r>
              <a:rPr lang="en-US" sz="1400" dirty="0"/>
              <a:t> Model” </a:t>
            </a:r>
            <a:r>
              <a:rPr lang="en-US" sz="1400" dirty="0" err="1"/>
              <a:t>Ultrasonics</a:t>
            </a:r>
            <a:r>
              <a:rPr lang="en-US" sz="1400" dirty="0"/>
              <a:t> Symposium, 2008. </a:t>
            </a:r>
            <a:r>
              <a:rPr lang="en-US" sz="1400" dirty="0" err="1"/>
              <a:t>IUS</a:t>
            </a:r>
            <a:r>
              <a:rPr lang="en-US" sz="1400" dirty="0"/>
              <a:t> 2008 IEEE. Digital Object Identifier </a:t>
            </a:r>
            <a:r>
              <a:rPr lang="en-US" sz="1400" dirty="0" err="1"/>
              <a:t>pp</a:t>
            </a:r>
            <a:r>
              <a:rPr lang="en-US" sz="1400" dirty="0"/>
              <a:t> 1861 – 1864, 2008</a:t>
            </a:r>
          </a:p>
          <a:p>
            <a:pPr lvl="0"/>
            <a:r>
              <a:rPr lang="en-US" sz="1400" dirty="0" err="1"/>
              <a:t>Sherrit</a:t>
            </a:r>
            <a:r>
              <a:rPr lang="en-US" sz="1400" dirty="0"/>
              <a:t>, S. </a:t>
            </a:r>
            <a:r>
              <a:rPr lang="en-US" sz="1400" dirty="0" err="1"/>
              <a:t>Wiederick</a:t>
            </a:r>
            <a:r>
              <a:rPr lang="en-US" sz="1400" dirty="0"/>
              <a:t>, H. D. Mukherjee, B. K. </a:t>
            </a:r>
            <a:r>
              <a:rPr lang="en-US" sz="1400" dirty="0" err="1"/>
              <a:t>Sayer</a:t>
            </a:r>
            <a:r>
              <a:rPr lang="en-US" sz="1400" dirty="0"/>
              <a:t>, M. “An accurate equivalent circuit for the unloaded piezoelectric vibrator in the thickness mode” Journal of Physics D: Applied Physics, Vol. 30, Number 16., 1997</a:t>
            </a:r>
          </a:p>
          <a:p>
            <a:pPr lvl="0"/>
            <a:r>
              <a:rPr lang="en-US" sz="1400" dirty="0"/>
              <a:t>Elvin, N. G. </a:t>
            </a:r>
            <a:r>
              <a:rPr lang="en-US" sz="1400" dirty="0" err="1"/>
              <a:t>Elivin</a:t>
            </a:r>
            <a:r>
              <a:rPr lang="en-US" sz="1400" dirty="0"/>
              <a:t> A. A. “A General Equivalent Circuit Model for Piezoelectric Generators” Journal of Intelligent Material System sand Structures, </a:t>
            </a:r>
            <a:r>
              <a:rPr lang="en-US" sz="1400" dirty="0" err="1"/>
              <a:t>Vol</a:t>
            </a:r>
            <a:r>
              <a:rPr lang="en-US" sz="1400" dirty="0"/>
              <a:t> 20, 2009</a:t>
            </a:r>
          </a:p>
          <a:p>
            <a:pPr lvl="0"/>
            <a:r>
              <a:rPr lang="en-US" sz="1400" dirty="0"/>
              <a:t>Bucher, R. </a:t>
            </a:r>
            <a:r>
              <a:rPr lang="en-US" sz="1400" dirty="0" err="1"/>
              <a:t>Misra</a:t>
            </a:r>
            <a:r>
              <a:rPr lang="en-US" sz="1400" dirty="0"/>
              <a:t>, D. “A Synthesizable Low Power </a:t>
            </a:r>
            <a:r>
              <a:rPr lang="en-US" sz="1400" dirty="0" err="1"/>
              <a:t>VHDL</a:t>
            </a:r>
            <a:r>
              <a:rPr lang="en-US" sz="1400" dirty="0"/>
              <a:t> Model of the Exact Solution of the Three Dimensional Hyperbolic Positioning System” New Jersey Center for Wireless Telecommunications, US, </a:t>
            </a:r>
            <a:r>
              <a:rPr lang="en-US" sz="1400" dirty="0" err="1"/>
              <a:t>pp</a:t>
            </a:r>
            <a:r>
              <a:rPr lang="en-US" sz="1400" dirty="0"/>
              <a:t> 225-228, 2002</a:t>
            </a:r>
          </a:p>
          <a:p>
            <a:pPr lvl="0"/>
            <a:r>
              <a:rPr lang="en-US" sz="1400" dirty="0"/>
              <a:t>Lee, H. Cooper, R. Wang, K. Liang, H. “Nano-Scale Characterization of Piezoelectric Polymer (Polyvinylidene </a:t>
            </a:r>
            <a:r>
              <a:rPr lang="en-US" sz="1400" dirty="0" err="1"/>
              <a:t>Difluouride</a:t>
            </a:r>
            <a:r>
              <a:rPr lang="en-US" sz="1400" dirty="0"/>
              <a:t>, </a:t>
            </a:r>
            <a:r>
              <a:rPr lang="en-US" sz="1400" dirty="0" err="1"/>
              <a:t>PVDF</a:t>
            </a:r>
            <a:r>
              <a:rPr lang="en-US" sz="1400" dirty="0"/>
              <a:t>)” Sensors 2008 ISSN 1424-8220. </a:t>
            </a:r>
            <a:r>
              <a:rPr lang="en-US" sz="1400" dirty="0" err="1"/>
              <a:t>Pp</a:t>
            </a:r>
            <a:r>
              <a:rPr lang="en-US" sz="1400" dirty="0"/>
              <a:t> 7359 – 7368</a:t>
            </a:r>
          </a:p>
          <a:p>
            <a:pPr lvl="0"/>
            <a:r>
              <a:rPr lang="en-US" sz="1400" dirty="0"/>
              <a:t>Takeuchi, M. Matsuzawa, S. </a:t>
            </a:r>
            <a:r>
              <a:rPr lang="en-US" sz="1400" dirty="0" err="1"/>
              <a:t>Tairaku</a:t>
            </a:r>
            <a:r>
              <a:rPr lang="en-US" sz="1400" dirty="0"/>
              <a:t>, K. Takatsu C. “Piezoelectric Generator as Power Supply for RFID-Tags and Applications” </a:t>
            </a:r>
            <a:r>
              <a:rPr lang="en-US" sz="1400" dirty="0" err="1"/>
              <a:t>Ultrasonics</a:t>
            </a:r>
            <a:r>
              <a:rPr lang="en-US" sz="1400" dirty="0"/>
              <a:t> Symposium, 2007. IEEE. </a:t>
            </a:r>
            <a:r>
              <a:rPr lang="en-US" sz="1400" dirty="0" err="1"/>
              <a:t>PP</a:t>
            </a:r>
            <a:r>
              <a:rPr lang="en-US" sz="1400" dirty="0"/>
              <a:t> 2558 – 2561. Year 2007.</a:t>
            </a:r>
          </a:p>
          <a:p>
            <a:pPr lvl="0"/>
            <a:r>
              <a:rPr lang="en-US" sz="1400" dirty="0"/>
              <a:t>“Interfacing </a:t>
            </a:r>
            <a:r>
              <a:rPr lang="en-US" sz="1400" dirty="0" err="1"/>
              <a:t>PIezo</a:t>
            </a:r>
            <a:r>
              <a:rPr lang="en-US" sz="1400" dirty="0"/>
              <a:t> Film to Electronics” Measurement Specialists Inc. </a:t>
            </a:r>
            <a:r>
              <a:rPr lang="en-US" sz="1400" u="sng" dirty="0">
                <a:hlinkClick r:id="rId3"/>
              </a:rPr>
              <a:t>www.meas-spec.com</a:t>
            </a:r>
            <a:r>
              <a:rPr lang="en-US" sz="1400" dirty="0"/>
              <a:t>. © March 2006</a:t>
            </a:r>
          </a:p>
          <a:p>
            <a:pPr lvl="0"/>
            <a:r>
              <a:rPr lang="en-US" sz="1400" dirty="0" err="1"/>
              <a:t>Gamelin</a:t>
            </a:r>
            <a:r>
              <a:rPr lang="en-US" sz="1400" dirty="0"/>
              <a:t>, T. W. “Complex Analysis” 1</a:t>
            </a:r>
            <a:r>
              <a:rPr lang="en-US" sz="1400" baseline="30000" dirty="0"/>
              <a:t>st</a:t>
            </a:r>
            <a:r>
              <a:rPr lang="en-US" sz="1400" dirty="0"/>
              <a:t> Edition, Springer. Year 2001 ISBN-13: 978-0387950693</a:t>
            </a:r>
          </a:p>
          <a:p>
            <a:pPr lvl="0"/>
            <a:r>
              <a:rPr lang="en-US" sz="1400" dirty="0"/>
              <a:t>Collins, J. A. “Failure of Materials in Mechanical Design. Analysis, Prediction, Prevention” 2</a:t>
            </a:r>
            <a:r>
              <a:rPr lang="en-US" sz="1400" baseline="30000" dirty="0"/>
              <a:t>nd</a:t>
            </a:r>
            <a:r>
              <a:rPr lang="en-US" sz="1400" dirty="0"/>
              <a:t> Edition. John Wiley &amp; Sons. Year 1993. ISBN-13: 978-0471558910</a:t>
            </a:r>
          </a:p>
          <a:p>
            <a:pPr lvl="0"/>
            <a:r>
              <a:rPr lang="en-US" sz="1400" dirty="0"/>
              <a:t>Jones, R M. “Mechanics of Composite Materials” 2</a:t>
            </a:r>
            <a:r>
              <a:rPr lang="en-US" sz="1400" baseline="30000" dirty="0"/>
              <a:t>nd</a:t>
            </a:r>
            <a:r>
              <a:rPr lang="en-US" sz="1400" dirty="0"/>
              <a:t> Edition, Virginia Polytechnic Institute and State University, PP 190 – 221. Year 1999.  ISBN-13: 978-1560327127</a:t>
            </a:r>
          </a:p>
          <a:p>
            <a:pPr lvl="0"/>
            <a:r>
              <a:rPr lang="en-US" sz="1400" dirty="0" err="1"/>
              <a:t>Tillett</a:t>
            </a:r>
            <a:r>
              <a:rPr lang="en-US" sz="1400" dirty="0"/>
              <a:t>, J. P. A. “A Study of the Impact on Spheres of Plates” Imperial Chemical Industries Limited, </a:t>
            </a:r>
            <a:r>
              <a:rPr lang="en-US" sz="1400" dirty="0" err="1"/>
              <a:t>Butterwick</a:t>
            </a:r>
            <a:r>
              <a:rPr lang="en-US" sz="1400" dirty="0"/>
              <a:t> Research laboratories, </a:t>
            </a:r>
            <a:r>
              <a:rPr lang="en-US" sz="1400" dirty="0" err="1"/>
              <a:t>Welwyn</a:t>
            </a:r>
            <a:r>
              <a:rPr lang="en-US" sz="1400" dirty="0"/>
              <a:t>, </a:t>
            </a:r>
            <a:r>
              <a:rPr lang="en-US" sz="1400" dirty="0" err="1"/>
              <a:t>Herts.</a:t>
            </a:r>
            <a:r>
              <a:rPr lang="en-US" sz="1400" dirty="0"/>
              <a:t> 1954</a:t>
            </a:r>
          </a:p>
        </p:txBody>
      </p:sp>
      <p:sp>
        <p:nvSpPr>
          <p:cNvPr id="4" name="Footer Placeholder 3"/>
          <p:cNvSpPr>
            <a:spLocks noGrp="1"/>
          </p:cNvSpPr>
          <p:nvPr>
            <p:ph type="ftr" sz="quarter" idx="11"/>
          </p:nvPr>
        </p:nvSpPr>
        <p:spPr/>
        <p:txBody>
          <a:bodyPr/>
          <a:lstStyle/>
          <a:p>
            <a:r>
              <a:rPr lang="en-US" dirty="0" smtClean="0"/>
              <a:t>UCLA Masters of Engineering - Spring 2012</a:t>
            </a:r>
            <a:endParaRPr lang="en-US" dirty="0"/>
          </a:p>
        </p:txBody>
      </p:sp>
      <p:sp>
        <p:nvSpPr>
          <p:cNvPr id="5" name="Slide Number Placeholder 4"/>
          <p:cNvSpPr>
            <a:spLocks noGrp="1"/>
          </p:cNvSpPr>
          <p:nvPr>
            <p:ph type="sldNum" sz="quarter" idx="12"/>
          </p:nvPr>
        </p:nvSpPr>
        <p:spPr/>
        <p:txBody>
          <a:bodyPr/>
          <a:lstStyle/>
          <a:p>
            <a:fld id="{2BD37387-5FFE-4BCC-A4DA-0B988E533874}" type="slidenum">
              <a:rPr lang="en-US" smtClean="0"/>
              <a:pPr/>
              <a:t>31</a:t>
            </a:fld>
            <a:endParaRPr lang="en-US" dirty="0"/>
          </a:p>
        </p:txBody>
      </p:sp>
    </p:spTree>
    <p:extLst>
      <p:ext uri="{BB962C8B-B14F-4D97-AF65-F5344CB8AC3E}">
        <p14:creationId xmlns:p14="http://schemas.microsoft.com/office/powerpoint/2010/main" val="12673036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Design Side View</a:t>
            </a:r>
            <a:endParaRPr lang="en-US" dirty="0"/>
          </a:p>
        </p:txBody>
      </p:sp>
      <p:sp>
        <p:nvSpPr>
          <p:cNvPr id="6" name="Footer Placeholder 5"/>
          <p:cNvSpPr>
            <a:spLocks noGrp="1"/>
          </p:cNvSpPr>
          <p:nvPr>
            <p:ph type="ftr" sz="quarter" idx="11"/>
          </p:nvPr>
        </p:nvSpPr>
        <p:spPr/>
        <p:txBody>
          <a:bodyPr/>
          <a:lstStyle/>
          <a:p>
            <a:r>
              <a:rPr lang="en-US" dirty="0" smtClean="0"/>
              <a:t>UCLA Masters of Engineering - Spring 2012</a:t>
            </a:r>
            <a:endParaRPr lang="en-US" dirty="0"/>
          </a:p>
        </p:txBody>
      </p:sp>
      <p:sp>
        <p:nvSpPr>
          <p:cNvPr id="7" name="Slide Number Placeholder 6"/>
          <p:cNvSpPr>
            <a:spLocks noGrp="1"/>
          </p:cNvSpPr>
          <p:nvPr>
            <p:ph type="sldNum" sz="quarter" idx="12"/>
          </p:nvPr>
        </p:nvSpPr>
        <p:spPr/>
        <p:txBody>
          <a:bodyPr/>
          <a:lstStyle/>
          <a:p>
            <a:fld id="{2BD37387-5FFE-4BCC-A4DA-0B988E533874}" type="slidenum">
              <a:rPr lang="en-US" smtClean="0"/>
              <a:pPr/>
              <a:t>4</a:t>
            </a:fld>
            <a:endParaRPr lang="en-US" dirty="0"/>
          </a:p>
        </p:txBody>
      </p:sp>
      <p:pic>
        <p:nvPicPr>
          <p:cNvPr id="5" name="Content Placeholder 4"/>
          <p:cNvPicPr>
            <a:picLocks noGrp="1" noChangeAspect="1"/>
          </p:cNvPicPr>
          <p:nvPr>
            <p:ph idx="1"/>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08765" y="395005"/>
            <a:ext cx="5726470" cy="4892218"/>
          </a:xfrm>
        </p:spPr>
      </p:pic>
    </p:spTree>
    <p:extLst>
      <p:ext uri="{BB962C8B-B14F-4D97-AF65-F5344CB8AC3E}">
        <p14:creationId xmlns:p14="http://schemas.microsoft.com/office/powerpoint/2010/main" val="8665583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Overview</a:t>
            </a:r>
            <a:endParaRPr lang="en-US" dirty="0"/>
          </a:p>
        </p:txBody>
      </p:sp>
      <p:sp>
        <p:nvSpPr>
          <p:cNvPr id="3" name="Content Placeholder 2"/>
          <p:cNvSpPr>
            <a:spLocks noGrp="1"/>
          </p:cNvSpPr>
          <p:nvPr>
            <p:ph idx="1"/>
          </p:nvPr>
        </p:nvSpPr>
        <p:spPr/>
        <p:txBody>
          <a:bodyPr>
            <a:normAutofit fontScale="92500"/>
          </a:bodyPr>
          <a:lstStyle/>
          <a:p>
            <a:r>
              <a:rPr lang="en-US" dirty="0" smtClean="0"/>
              <a:t>Referring to the previous slide, “Design Side View” the proposed set of materials, in order, for this impact sensor are:</a:t>
            </a:r>
            <a:br>
              <a:rPr lang="en-US" dirty="0" smtClean="0"/>
            </a:br>
            <a:endParaRPr lang="en-US" dirty="0" smtClean="0"/>
          </a:p>
          <a:p>
            <a:pPr marL="971550" lvl="1" indent="-514350">
              <a:buFont typeface="+mj-lt"/>
              <a:buAutoNum type="arabicPeriod"/>
            </a:pPr>
            <a:r>
              <a:rPr lang="en-US" dirty="0" smtClean="0"/>
              <a:t>Aluminum top Layer</a:t>
            </a:r>
          </a:p>
          <a:p>
            <a:pPr marL="971550" lvl="1" indent="-514350">
              <a:buFont typeface="+mj-lt"/>
              <a:buAutoNum type="arabicPeriod"/>
            </a:pPr>
            <a:r>
              <a:rPr lang="en-US" dirty="0" smtClean="0"/>
              <a:t>Kapton top Layer</a:t>
            </a:r>
          </a:p>
          <a:p>
            <a:pPr marL="971550" lvl="1" indent="-514350">
              <a:buFont typeface="+mj-lt"/>
              <a:buAutoNum type="arabicPeriod"/>
            </a:pPr>
            <a:r>
              <a:rPr lang="en-US" dirty="0" smtClean="0"/>
              <a:t>Copper top Layer</a:t>
            </a:r>
          </a:p>
          <a:p>
            <a:pPr marL="971550" lvl="1" indent="-514350">
              <a:buFont typeface="+mj-lt"/>
              <a:buAutoNum type="arabicPeriod"/>
            </a:pPr>
            <a:r>
              <a:rPr lang="en-US" dirty="0" smtClean="0"/>
              <a:t>Piezoelectric Polymer (PVDF) middle dielectric Layer</a:t>
            </a:r>
          </a:p>
          <a:p>
            <a:pPr marL="971550" lvl="1" indent="-514350">
              <a:buFont typeface="+mj-lt"/>
              <a:buAutoNum type="arabicPeriod"/>
            </a:pPr>
            <a:r>
              <a:rPr lang="en-US" dirty="0" smtClean="0"/>
              <a:t>Copper bottom Layer</a:t>
            </a:r>
          </a:p>
          <a:p>
            <a:pPr marL="971550" lvl="1" indent="-514350">
              <a:buFont typeface="+mj-lt"/>
              <a:buAutoNum type="arabicPeriod"/>
            </a:pPr>
            <a:r>
              <a:rPr lang="en-US" dirty="0"/>
              <a:t>Kapton </a:t>
            </a:r>
            <a:r>
              <a:rPr lang="en-US" dirty="0" smtClean="0"/>
              <a:t>bottom Layer</a:t>
            </a:r>
          </a:p>
          <a:p>
            <a:pPr marL="971550" lvl="1" indent="-514350">
              <a:buFont typeface="+mj-lt"/>
              <a:buAutoNum type="arabicPeriod"/>
            </a:pPr>
            <a:r>
              <a:rPr lang="en-US" dirty="0" smtClean="0"/>
              <a:t>Aluminum bottom Layer</a:t>
            </a:r>
            <a:endParaRPr lang="en-US" dirty="0"/>
          </a:p>
        </p:txBody>
      </p:sp>
      <p:sp>
        <p:nvSpPr>
          <p:cNvPr id="4" name="Footer Placeholder 3"/>
          <p:cNvSpPr>
            <a:spLocks noGrp="1"/>
          </p:cNvSpPr>
          <p:nvPr>
            <p:ph type="ftr" sz="quarter" idx="11"/>
          </p:nvPr>
        </p:nvSpPr>
        <p:spPr/>
        <p:txBody>
          <a:bodyPr/>
          <a:lstStyle/>
          <a:p>
            <a:r>
              <a:rPr lang="en-US" dirty="0" smtClean="0"/>
              <a:t>UCLA Masters of Engineering - Spring 2012</a:t>
            </a:r>
            <a:endParaRPr lang="en-US" dirty="0"/>
          </a:p>
        </p:txBody>
      </p:sp>
      <p:sp>
        <p:nvSpPr>
          <p:cNvPr id="5" name="Slide Number Placeholder 4"/>
          <p:cNvSpPr>
            <a:spLocks noGrp="1"/>
          </p:cNvSpPr>
          <p:nvPr>
            <p:ph type="sldNum" sz="quarter" idx="12"/>
          </p:nvPr>
        </p:nvSpPr>
        <p:spPr/>
        <p:txBody>
          <a:bodyPr/>
          <a:lstStyle/>
          <a:p>
            <a:fld id="{2BD37387-5FFE-4BCC-A4DA-0B988E533874}" type="slidenum">
              <a:rPr lang="en-US" smtClean="0"/>
              <a:pPr/>
              <a:t>5</a:t>
            </a:fld>
            <a:endParaRPr lang="en-US" dirty="0"/>
          </a:p>
        </p:txBody>
      </p:sp>
    </p:spTree>
    <p:extLst>
      <p:ext uri="{BB962C8B-B14F-4D97-AF65-F5344CB8AC3E}">
        <p14:creationId xmlns:p14="http://schemas.microsoft.com/office/powerpoint/2010/main" val="42608522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Overview</a:t>
            </a:r>
            <a:endParaRPr lang="en-US" dirty="0"/>
          </a:p>
        </p:txBody>
      </p:sp>
      <p:sp>
        <p:nvSpPr>
          <p:cNvPr id="3" name="Content Placeholder 2"/>
          <p:cNvSpPr>
            <a:spLocks noGrp="1"/>
          </p:cNvSpPr>
          <p:nvPr>
            <p:ph idx="1"/>
          </p:nvPr>
        </p:nvSpPr>
        <p:spPr>
          <a:xfrm>
            <a:off x="762000" y="685800"/>
            <a:ext cx="7543800" cy="4267200"/>
          </a:xfrm>
        </p:spPr>
        <p:txBody>
          <a:bodyPr>
            <a:normAutofit fontScale="92500" lnSpcReduction="20000"/>
          </a:bodyPr>
          <a:lstStyle/>
          <a:p>
            <a:r>
              <a:rPr lang="en-US" dirty="0" smtClean="0"/>
              <a:t>The sensor is to function as such:</a:t>
            </a:r>
          </a:p>
          <a:p>
            <a:pPr lvl="1"/>
            <a:r>
              <a:rPr lang="en-US" dirty="0" smtClean="0"/>
              <a:t>Shape wise, it will be rectangular and extremely thin. Each layer will be on the order of a mil (thousandth of an inch)</a:t>
            </a:r>
          </a:p>
          <a:p>
            <a:pPr lvl="1"/>
            <a:r>
              <a:rPr lang="en-US" dirty="0" smtClean="0"/>
              <a:t>The sensor will be adhered to a surface, such as an aerospace payload, where it will be exposed to the elements</a:t>
            </a:r>
          </a:p>
          <a:p>
            <a:pPr lvl="1"/>
            <a:r>
              <a:rPr lang="en-US" dirty="0" smtClean="0"/>
              <a:t>As objects impact the sensor, a natural surface acoustic wave (SAW) will occur</a:t>
            </a:r>
          </a:p>
          <a:p>
            <a:pPr lvl="1"/>
            <a:r>
              <a:rPr lang="en-US" dirty="0" smtClean="0"/>
              <a:t>This SAW, as it traverses across the piezoelectric polymer layer, will produce an electric field.</a:t>
            </a:r>
          </a:p>
          <a:p>
            <a:pPr lvl="2"/>
            <a:r>
              <a:rPr lang="en-US" dirty="0" smtClean="0"/>
              <a:t>These charges will create current on the copper islands which will drain into an antenna attached to the sensor</a:t>
            </a:r>
          </a:p>
          <a:p>
            <a:pPr lvl="2"/>
            <a:r>
              <a:rPr lang="en-US" dirty="0" smtClean="0"/>
              <a:t>The antenna will emit chirps whose center frequencies are related to the unique shapes of the capacitive island</a:t>
            </a:r>
            <a:br>
              <a:rPr lang="en-US" dirty="0" smtClean="0"/>
            </a:br>
            <a:endParaRPr lang="en-US" dirty="0" smtClean="0"/>
          </a:p>
          <a:p>
            <a:pPr lvl="2"/>
            <a:r>
              <a:rPr lang="en-US" dirty="0" smtClean="0"/>
              <a:t> </a:t>
            </a:r>
          </a:p>
          <a:p>
            <a:pPr lvl="2"/>
            <a:endParaRPr lang="en-US" dirty="0"/>
          </a:p>
        </p:txBody>
      </p:sp>
      <p:sp>
        <p:nvSpPr>
          <p:cNvPr id="4" name="Footer Placeholder 3"/>
          <p:cNvSpPr>
            <a:spLocks noGrp="1"/>
          </p:cNvSpPr>
          <p:nvPr>
            <p:ph type="ftr" sz="quarter" idx="11"/>
          </p:nvPr>
        </p:nvSpPr>
        <p:spPr/>
        <p:txBody>
          <a:bodyPr/>
          <a:lstStyle/>
          <a:p>
            <a:r>
              <a:rPr lang="en-US" dirty="0" smtClean="0"/>
              <a:t>UCLA Masters of Engineering - Spring 2012</a:t>
            </a:r>
            <a:endParaRPr lang="en-US" dirty="0"/>
          </a:p>
        </p:txBody>
      </p:sp>
      <p:sp>
        <p:nvSpPr>
          <p:cNvPr id="5" name="Slide Number Placeholder 4"/>
          <p:cNvSpPr>
            <a:spLocks noGrp="1"/>
          </p:cNvSpPr>
          <p:nvPr>
            <p:ph type="sldNum" sz="quarter" idx="12"/>
          </p:nvPr>
        </p:nvSpPr>
        <p:spPr/>
        <p:txBody>
          <a:bodyPr/>
          <a:lstStyle/>
          <a:p>
            <a:fld id="{2BD37387-5FFE-4BCC-A4DA-0B988E533874}" type="slidenum">
              <a:rPr lang="en-US" smtClean="0"/>
              <a:pPr/>
              <a:t>6</a:t>
            </a:fld>
            <a:endParaRPr lang="en-US" dirty="0"/>
          </a:p>
        </p:txBody>
      </p:sp>
      <p:graphicFrame>
        <p:nvGraphicFramePr>
          <p:cNvPr id="1027" name="Object 3"/>
          <p:cNvGraphicFramePr>
            <a:graphicFrameLocks noChangeAspect="1"/>
          </p:cNvGraphicFramePr>
          <p:nvPr/>
        </p:nvGraphicFramePr>
        <p:xfrm>
          <a:off x="1752600" y="4343399"/>
          <a:ext cx="1219200" cy="581465"/>
        </p:xfrm>
        <a:graphic>
          <a:graphicData uri="http://schemas.openxmlformats.org/presentationml/2006/ole">
            <mc:AlternateContent xmlns:mc="http://schemas.openxmlformats.org/markup-compatibility/2006">
              <mc:Choice xmlns:v="urn:schemas-microsoft-com:vml" Requires="v">
                <p:oleObj spid="_x0000_s1044" name="Equation" r:id="rId4" imgW="825500" imgH="393700" progId="Equation.3">
                  <p:embed/>
                </p:oleObj>
              </mc:Choice>
              <mc:Fallback>
                <p:oleObj name="Equation" r:id="rId4" imgW="825500" imgH="393700" progId="Equation.3">
                  <p:embed/>
                  <p:pic>
                    <p:nvPicPr>
                      <p:cNvPr id="0"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4343399"/>
                        <a:ext cx="1219200" cy="581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862097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Chirp Representation </a:t>
            </a:r>
            <a:endParaRPr lang="en-US" dirty="0"/>
          </a:p>
        </p:txBody>
      </p:sp>
      <p:pic>
        <p:nvPicPr>
          <p:cNvPr id="9" name="Content Placeholder 8"/>
          <p:cNvPicPr>
            <a:picLocks noGrp="1" noChangeAspect="1"/>
          </p:cNvPicPr>
          <p:nvPr>
            <p:ph sz="half" idx="1"/>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762000" y="739885"/>
            <a:ext cx="3657600" cy="2685011"/>
          </a:xfrm>
        </p:spPr>
      </p:pic>
      <p:pic>
        <p:nvPicPr>
          <p:cNvPr id="10" name="Content Placeholder 9"/>
          <p:cNvPicPr>
            <a:picLocks noGrp="1" noChangeAspect="1"/>
          </p:cNvPicPr>
          <p:nvPr>
            <p:ph sz="half" idx="2"/>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tretch>
            <a:fillRect/>
          </a:stretch>
        </p:blipFill>
        <p:spPr>
          <a:xfrm>
            <a:off x="4648200" y="702245"/>
            <a:ext cx="3657600" cy="2760292"/>
          </a:xfrm>
        </p:spPr>
      </p:pic>
      <p:sp>
        <p:nvSpPr>
          <p:cNvPr id="4" name="Footer Placeholder 3"/>
          <p:cNvSpPr>
            <a:spLocks noGrp="1"/>
          </p:cNvSpPr>
          <p:nvPr>
            <p:ph type="ftr" sz="quarter" idx="11"/>
          </p:nvPr>
        </p:nvSpPr>
        <p:spPr/>
        <p:txBody>
          <a:bodyPr/>
          <a:lstStyle/>
          <a:p>
            <a:r>
              <a:rPr lang="en-US" dirty="0" smtClean="0"/>
              <a:t>UCLA Masters of Engineering - Spring 2012</a:t>
            </a:r>
            <a:endParaRPr lang="en-US" dirty="0"/>
          </a:p>
        </p:txBody>
      </p:sp>
      <p:sp>
        <p:nvSpPr>
          <p:cNvPr id="5" name="Slide Number Placeholder 4"/>
          <p:cNvSpPr>
            <a:spLocks noGrp="1"/>
          </p:cNvSpPr>
          <p:nvPr>
            <p:ph type="sldNum" sz="quarter" idx="12"/>
          </p:nvPr>
        </p:nvSpPr>
        <p:spPr/>
        <p:txBody>
          <a:bodyPr/>
          <a:lstStyle/>
          <a:p>
            <a:fld id="{2BD37387-5FFE-4BCC-A4DA-0B988E533874}" type="slidenum">
              <a:rPr lang="en-US" smtClean="0"/>
              <a:pPr/>
              <a:t>7</a:t>
            </a:fld>
            <a:endParaRPr lang="en-US" dirty="0"/>
          </a:p>
        </p:txBody>
      </p:sp>
      <p:sp>
        <p:nvSpPr>
          <p:cNvPr id="11" name="TextBox 10"/>
          <p:cNvSpPr txBox="1"/>
          <p:nvPr/>
        </p:nvSpPr>
        <p:spPr>
          <a:xfrm>
            <a:off x="769905" y="3582620"/>
            <a:ext cx="7565785" cy="923330"/>
          </a:xfrm>
          <a:prstGeom prst="rect">
            <a:avLst/>
          </a:prstGeom>
          <a:noFill/>
        </p:spPr>
        <p:txBody>
          <a:bodyPr wrap="square" rtlCol="0">
            <a:spAutoFit/>
          </a:bodyPr>
          <a:lstStyle/>
          <a:p>
            <a:r>
              <a:rPr lang="en-US" dirty="0" smtClean="0"/>
              <a:t>Left figure shows a time domain view of the chirps emitting from the sensor</a:t>
            </a:r>
          </a:p>
          <a:p>
            <a:endParaRPr lang="en-US" dirty="0"/>
          </a:p>
          <a:p>
            <a:r>
              <a:rPr lang="en-US" dirty="0" smtClean="0"/>
              <a:t>Right figure shows a frequency transform of these chirps – uses </a:t>
            </a:r>
            <a:r>
              <a:rPr lang="en-US" dirty="0" err="1" smtClean="0"/>
              <a:t>FFT</a:t>
            </a:r>
            <a:endParaRPr lang="en-US" dirty="0"/>
          </a:p>
        </p:txBody>
      </p:sp>
    </p:spTree>
    <p:extLst>
      <p:ext uri="{BB962C8B-B14F-4D97-AF65-F5344CB8AC3E}">
        <p14:creationId xmlns:p14="http://schemas.microsoft.com/office/powerpoint/2010/main" val="21082844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Overview</a:t>
            </a:r>
            <a:endParaRPr lang="en-US" dirty="0"/>
          </a:p>
        </p:txBody>
      </p:sp>
      <p:sp>
        <p:nvSpPr>
          <p:cNvPr id="3" name="Content Placeholder 2"/>
          <p:cNvSpPr>
            <a:spLocks noGrp="1"/>
          </p:cNvSpPr>
          <p:nvPr>
            <p:ph idx="1"/>
          </p:nvPr>
        </p:nvSpPr>
        <p:spPr>
          <a:xfrm>
            <a:off x="762000" y="685800"/>
            <a:ext cx="7543800" cy="4267200"/>
          </a:xfrm>
        </p:spPr>
        <p:txBody>
          <a:bodyPr>
            <a:normAutofit fontScale="85000" lnSpcReduction="20000"/>
          </a:bodyPr>
          <a:lstStyle/>
          <a:p>
            <a:r>
              <a:rPr lang="en-US" dirty="0" smtClean="0"/>
              <a:t>A middleware receiver will be set to pick up these chirps and mark the time difference of arrival (TDOA) of each chirp.</a:t>
            </a:r>
            <a:br>
              <a:rPr lang="en-US" dirty="0" smtClean="0"/>
            </a:br>
            <a:endParaRPr lang="en-US" dirty="0" smtClean="0"/>
          </a:p>
          <a:p>
            <a:r>
              <a:rPr lang="en-US" dirty="0" smtClean="0"/>
              <a:t>With proper software, the TDOA can be used to triangulate the location of impact using a two </a:t>
            </a:r>
            <a:r>
              <a:rPr lang="en-US" dirty="0"/>
              <a:t>dimensional </a:t>
            </a:r>
            <a:r>
              <a:rPr lang="en-US" dirty="0" smtClean="0"/>
              <a:t>multilateration algorithm.</a:t>
            </a:r>
          </a:p>
          <a:p>
            <a:pPr lvl="1"/>
            <a:r>
              <a:rPr lang="en-US" dirty="0" smtClean="0"/>
              <a:t>This algorithm is based on the intersection of 3 circles</a:t>
            </a:r>
          </a:p>
          <a:p>
            <a:pPr lvl="1"/>
            <a:r>
              <a:rPr lang="en-US" dirty="0" smtClean="0"/>
              <a:t>In initial testing, the algorithm is quite fast in Matlab and will be discussed later in the presentation.</a:t>
            </a:r>
          </a:p>
          <a:p>
            <a:pPr lvl="1"/>
            <a:endParaRPr lang="en-US" dirty="0"/>
          </a:p>
          <a:p>
            <a:r>
              <a:rPr lang="en-US" dirty="0" smtClean="0"/>
              <a:t>This report will constitute the design study of the sensor itself, as well as the triangulation algorithm.</a:t>
            </a:r>
            <a:br>
              <a:rPr lang="en-US" dirty="0" smtClean="0"/>
            </a:br>
            <a:endParaRPr lang="en-US" dirty="0" smtClean="0"/>
          </a:p>
          <a:p>
            <a:pPr>
              <a:buFont typeface="Wingdings" pitchFamily="2" charset="2"/>
              <a:buChar char="Ø"/>
            </a:pPr>
            <a:r>
              <a:rPr lang="en-US" dirty="0" smtClean="0"/>
              <a:t>The study of the antenna, radio frequency specification, and middleware system will be done by a fellow UCLA Masters of engineering student in a separate report.</a:t>
            </a:r>
            <a:endParaRPr lang="en-US" dirty="0"/>
          </a:p>
        </p:txBody>
      </p:sp>
      <p:sp>
        <p:nvSpPr>
          <p:cNvPr id="4" name="Footer Placeholder 3"/>
          <p:cNvSpPr>
            <a:spLocks noGrp="1"/>
          </p:cNvSpPr>
          <p:nvPr>
            <p:ph type="ftr" sz="quarter" idx="11"/>
          </p:nvPr>
        </p:nvSpPr>
        <p:spPr/>
        <p:txBody>
          <a:bodyPr/>
          <a:lstStyle/>
          <a:p>
            <a:r>
              <a:rPr lang="en-US" dirty="0" smtClean="0"/>
              <a:t>UCLA Masters of Engineering - Spring 2012</a:t>
            </a:r>
            <a:endParaRPr lang="en-US" dirty="0"/>
          </a:p>
        </p:txBody>
      </p:sp>
      <p:sp>
        <p:nvSpPr>
          <p:cNvPr id="5" name="Slide Number Placeholder 4"/>
          <p:cNvSpPr>
            <a:spLocks noGrp="1"/>
          </p:cNvSpPr>
          <p:nvPr>
            <p:ph type="sldNum" sz="quarter" idx="12"/>
          </p:nvPr>
        </p:nvSpPr>
        <p:spPr/>
        <p:txBody>
          <a:bodyPr/>
          <a:lstStyle/>
          <a:p>
            <a:fld id="{2BD37387-5FFE-4BCC-A4DA-0B988E533874}" type="slidenum">
              <a:rPr lang="en-US" smtClean="0"/>
              <a:pPr/>
              <a:t>8</a:t>
            </a:fld>
            <a:endParaRPr lang="en-US" dirty="0"/>
          </a:p>
        </p:txBody>
      </p:sp>
    </p:spTree>
    <p:extLst>
      <p:ext uri="{BB962C8B-B14F-4D97-AF65-F5344CB8AC3E}">
        <p14:creationId xmlns:p14="http://schemas.microsoft.com/office/powerpoint/2010/main" val="18892685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 Goals</a:t>
            </a:r>
            <a:endParaRPr lang="en-US" dirty="0"/>
          </a:p>
        </p:txBody>
      </p:sp>
      <p:sp>
        <p:nvSpPr>
          <p:cNvPr id="3" name="Content Placeholder 2"/>
          <p:cNvSpPr>
            <a:spLocks noGrp="1"/>
          </p:cNvSpPr>
          <p:nvPr>
            <p:ph idx="1"/>
          </p:nvPr>
        </p:nvSpPr>
        <p:spPr>
          <a:xfrm>
            <a:off x="762000" y="685800"/>
            <a:ext cx="7543800" cy="4419600"/>
          </a:xfrm>
        </p:spPr>
        <p:txBody>
          <a:bodyPr>
            <a:normAutofit/>
          </a:bodyPr>
          <a:lstStyle/>
          <a:p>
            <a:r>
              <a:rPr lang="en-US" dirty="0" smtClean="0"/>
              <a:t>The goal of this masters project is to study each material used, study the piezoelectric effect, study the expected voltages that could be produced, and study the algorithm which will union them all.</a:t>
            </a:r>
          </a:p>
          <a:p>
            <a:r>
              <a:rPr lang="en-US" dirty="0" smtClean="0"/>
              <a:t>I plan to utilize many resources from journals, books, and internet</a:t>
            </a:r>
          </a:p>
          <a:p>
            <a:r>
              <a:rPr lang="en-US" dirty="0" smtClean="0"/>
              <a:t>I plan to create a finite element model based on the most important assumptions of this project</a:t>
            </a:r>
          </a:p>
          <a:p>
            <a:r>
              <a:rPr lang="en-US" dirty="0" smtClean="0"/>
              <a:t>The overall goal is to build the ground work for creating a prototype in a laboratory</a:t>
            </a:r>
          </a:p>
          <a:p>
            <a:endParaRPr lang="en-US" dirty="0"/>
          </a:p>
        </p:txBody>
      </p:sp>
      <p:sp>
        <p:nvSpPr>
          <p:cNvPr id="4" name="Footer Placeholder 3"/>
          <p:cNvSpPr>
            <a:spLocks noGrp="1"/>
          </p:cNvSpPr>
          <p:nvPr>
            <p:ph type="ftr" sz="quarter" idx="11"/>
          </p:nvPr>
        </p:nvSpPr>
        <p:spPr/>
        <p:txBody>
          <a:bodyPr/>
          <a:lstStyle/>
          <a:p>
            <a:r>
              <a:rPr lang="en-US" dirty="0" smtClean="0"/>
              <a:t>UCLA Masters of Engineering - Spring 2012</a:t>
            </a:r>
            <a:endParaRPr lang="en-US" dirty="0"/>
          </a:p>
        </p:txBody>
      </p:sp>
      <p:sp>
        <p:nvSpPr>
          <p:cNvPr id="5" name="Slide Number Placeholder 4"/>
          <p:cNvSpPr>
            <a:spLocks noGrp="1"/>
          </p:cNvSpPr>
          <p:nvPr>
            <p:ph type="sldNum" sz="quarter" idx="12"/>
          </p:nvPr>
        </p:nvSpPr>
        <p:spPr/>
        <p:txBody>
          <a:bodyPr/>
          <a:lstStyle/>
          <a:p>
            <a:fld id="{2BD37387-5FFE-4BCC-A4DA-0B988E533874}" type="slidenum">
              <a:rPr lang="en-US" smtClean="0"/>
              <a:pPr/>
              <a:t>9</a:t>
            </a:fld>
            <a:endParaRPr lang="en-US" dirty="0"/>
          </a:p>
        </p:txBody>
      </p:sp>
    </p:spTree>
    <p:extLst>
      <p:ext uri="{BB962C8B-B14F-4D97-AF65-F5344CB8AC3E}">
        <p14:creationId xmlns:p14="http://schemas.microsoft.com/office/powerpoint/2010/main" val="510519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4518</TotalTime>
  <Words>1857</Words>
  <Application>Microsoft Office PowerPoint</Application>
  <PresentationFormat>On-screen Show (4:3)</PresentationFormat>
  <Paragraphs>267</Paragraphs>
  <Slides>31</Slides>
  <Notes>29</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3" baseType="lpstr">
      <vt:lpstr>NewsPrint</vt:lpstr>
      <vt:lpstr>Equation</vt:lpstr>
      <vt:lpstr>Passive Tactile Sensing  UCLA Masters of Engineering  Design Study </vt:lpstr>
      <vt:lpstr>Project Overview</vt:lpstr>
      <vt:lpstr>Action View</vt:lpstr>
      <vt:lpstr>Design Side View</vt:lpstr>
      <vt:lpstr>Material Overview</vt:lpstr>
      <vt:lpstr>Functional Overview</vt:lpstr>
      <vt:lpstr>Chirp Representation </vt:lpstr>
      <vt:lpstr>Systems Overview</vt:lpstr>
      <vt:lpstr>Report Goals</vt:lpstr>
      <vt:lpstr>Aluminum Purpose</vt:lpstr>
      <vt:lpstr>Kapton Purpose</vt:lpstr>
      <vt:lpstr>Copper &amp; Capacitor Layer</vt:lpstr>
      <vt:lpstr>Electrical Loads/SPICE</vt:lpstr>
      <vt:lpstr>Chirp Representation </vt:lpstr>
      <vt:lpstr>Parasitic Effects</vt:lpstr>
      <vt:lpstr>Contact Mechanics</vt:lpstr>
      <vt:lpstr>Contact Mechanics</vt:lpstr>
      <vt:lpstr>Piezoelectric Effect</vt:lpstr>
      <vt:lpstr>Piezoelectric Effect – Frequency Response</vt:lpstr>
      <vt:lpstr>Piezoelectric Effect – Frequency Response</vt:lpstr>
      <vt:lpstr>Finite Element Analysis</vt:lpstr>
      <vt:lpstr>Finite Element Analysis</vt:lpstr>
      <vt:lpstr>Finite Element Analysis</vt:lpstr>
      <vt:lpstr>Triangulation Simulation</vt:lpstr>
      <vt:lpstr>Matlab Sensor Simulator</vt:lpstr>
      <vt:lpstr>Location Resolved</vt:lpstr>
      <vt:lpstr>Zoomed in Location</vt:lpstr>
      <vt:lpstr>Movie: Sensor in Action </vt:lpstr>
      <vt:lpstr>Monte Carlo Histogram –  Algorithm Time</vt:lpstr>
      <vt:lpstr>Monte Carlo Histogram –  Algorithm Accuracy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K. Sender</dc:creator>
  <cp:lastModifiedBy>Eric K. Sender</cp:lastModifiedBy>
  <cp:revision>96</cp:revision>
  <dcterms:created xsi:type="dcterms:W3CDTF">2012-04-10T19:10:04Z</dcterms:created>
  <dcterms:modified xsi:type="dcterms:W3CDTF">2012-06-15T05:36:03Z</dcterms:modified>
</cp:coreProperties>
</file>